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y="5143500" cx="9144000"/>
  <p:notesSz cx="6858000" cy="9144000"/>
  <p:embeddedFontLst>
    <p:embeddedFont>
      <p:font typeface="Roboto Thin"/>
      <p:regular r:id="rId71"/>
      <p:bold r:id="rId72"/>
      <p:italic r:id="rId73"/>
      <p:boldItalic r:id="rId74"/>
    </p:embeddedFont>
    <p:embeddedFont>
      <p:font typeface="Mulish"/>
      <p:regular r:id="rId75"/>
      <p:bold r:id="rId76"/>
      <p:italic r:id="rId77"/>
      <p:boldItalic r:id="rId78"/>
    </p:embeddedFont>
    <p:embeddedFont>
      <p:font typeface="Roboto"/>
      <p:regular r:id="rId79"/>
      <p:bold r:id="rId80"/>
      <p:italic r:id="rId81"/>
      <p:boldItalic r:id="rId82"/>
    </p:embeddedFont>
    <p:embeddedFont>
      <p:font typeface="Bebas Neue"/>
      <p:regular r:id="rId83"/>
    </p:embeddedFont>
    <p:embeddedFont>
      <p:font typeface="Quicksand"/>
      <p:regular r:id="rId84"/>
      <p:bold r:id="rId85"/>
    </p:embeddedFont>
    <p:embeddedFont>
      <p:font typeface="PT Sans"/>
      <p:regular r:id="rId86"/>
      <p:bold r:id="rId87"/>
      <p:italic r:id="rId88"/>
      <p:boldItalic r:id="rId89"/>
    </p:embeddedFont>
    <p:embeddedFont>
      <p:font typeface="Mulish Medium"/>
      <p:regular r:id="rId90"/>
      <p:bold r:id="rId91"/>
      <p:italic r:id="rId92"/>
      <p:boldItalic r:id="rId93"/>
    </p:embeddedFont>
    <p:embeddedFont>
      <p:font typeface="DM Sans"/>
      <p:regular r:id="rId94"/>
      <p:bold r:id="rId95"/>
      <p:italic r:id="rId96"/>
      <p:boldItalic r:id="rId97"/>
    </p:embeddedFont>
    <p:embeddedFont>
      <p:font typeface="Quicksand Medium"/>
      <p:regular r:id="rId98"/>
      <p:bold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DMSans-bold.fntdata"/><Relationship Id="rId94" Type="http://schemas.openxmlformats.org/officeDocument/2006/relationships/font" Target="fonts/DMSans-regular.fntdata"/><Relationship Id="rId97" Type="http://schemas.openxmlformats.org/officeDocument/2006/relationships/font" Target="fonts/DMSans-boldItalic.fntdata"/><Relationship Id="rId96" Type="http://schemas.openxmlformats.org/officeDocument/2006/relationships/font" Target="fonts/DMSans-italic.fntdata"/><Relationship Id="rId11" Type="http://schemas.openxmlformats.org/officeDocument/2006/relationships/slide" Target="slides/slide7.xml"/><Relationship Id="rId99" Type="http://schemas.openxmlformats.org/officeDocument/2006/relationships/font" Target="fonts/QuicksandMedium-bold.fntdata"/><Relationship Id="rId10" Type="http://schemas.openxmlformats.org/officeDocument/2006/relationships/slide" Target="slides/slide6.xml"/><Relationship Id="rId98" Type="http://schemas.openxmlformats.org/officeDocument/2006/relationships/font" Target="fonts/QuicksandMedium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MulishMedium-bold.fntdata"/><Relationship Id="rId90" Type="http://schemas.openxmlformats.org/officeDocument/2006/relationships/font" Target="fonts/MulishMedium-regular.fntdata"/><Relationship Id="rId93" Type="http://schemas.openxmlformats.org/officeDocument/2006/relationships/font" Target="fonts/MulishMedium-boldItalic.fntdata"/><Relationship Id="rId92" Type="http://schemas.openxmlformats.org/officeDocument/2006/relationships/font" Target="fonts/MulishMedium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font" Target="fonts/Quicksand-regular.fntdata"/><Relationship Id="rId83" Type="http://schemas.openxmlformats.org/officeDocument/2006/relationships/font" Target="fonts/BebasNeue-regular.fntdata"/><Relationship Id="rId86" Type="http://schemas.openxmlformats.org/officeDocument/2006/relationships/font" Target="fonts/PTSans-regular.fntdata"/><Relationship Id="rId85" Type="http://schemas.openxmlformats.org/officeDocument/2006/relationships/font" Target="fonts/Quicksand-bold.fntdata"/><Relationship Id="rId88" Type="http://schemas.openxmlformats.org/officeDocument/2006/relationships/font" Target="fonts/PTSans-italic.fntdata"/><Relationship Id="rId87" Type="http://schemas.openxmlformats.org/officeDocument/2006/relationships/font" Target="fonts/PTSans-bold.fntdata"/><Relationship Id="rId89" Type="http://schemas.openxmlformats.org/officeDocument/2006/relationships/font" Target="fonts/PTSans-boldItalic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Thin-italic.fntdata"/><Relationship Id="rId72" Type="http://schemas.openxmlformats.org/officeDocument/2006/relationships/font" Target="fonts/RobotoThin-bold.fntdata"/><Relationship Id="rId75" Type="http://schemas.openxmlformats.org/officeDocument/2006/relationships/font" Target="fonts/Mulish-regular.fntdata"/><Relationship Id="rId74" Type="http://schemas.openxmlformats.org/officeDocument/2006/relationships/font" Target="fonts/RobotoThin-boldItalic.fntdata"/><Relationship Id="rId77" Type="http://schemas.openxmlformats.org/officeDocument/2006/relationships/font" Target="fonts/Mulish-italic.fntdata"/><Relationship Id="rId76" Type="http://schemas.openxmlformats.org/officeDocument/2006/relationships/font" Target="fonts/Mulish-bold.fntdata"/><Relationship Id="rId79" Type="http://schemas.openxmlformats.org/officeDocument/2006/relationships/font" Target="fonts/Roboto-regular.fntdata"/><Relationship Id="rId78" Type="http://schemas.openxmlformats.org/officeDocument/2006/relationships/font" Target="fonts/Mulish-boldItalic.fntdata"/><Relationship Id="rId71" Type="http://schemas.openxmlformats.org/officeDocument/2006/relationships/font" Target="fonts/RobotoThin-regular.fntdata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d733b0938_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3d733b0938_4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3d733b0938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33d733b093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6d4e6c3466_2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6d4e6c3466_2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3d733b0938_7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3d733b0938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3d733b0938_4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33d733b0938_4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6bdc55208d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36bdc55208d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3d733b0938_4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33d733b0938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3d733b0938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3d733b0938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6bdc55208d_4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6bdc55208d_4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3d733b0938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3d733b0938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d733b0938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3d733b0938_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6bdc55208d_5_15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6bdc55208d_5_1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3d733b0938_4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33d733b0938_4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3d733b0938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33d733b0938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448efc5f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3448efc5f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3d733b0938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33d733b0938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6bdc55208d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6bdc55208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bdc55208d_5_1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36bdc55208d_5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6bdc55208d_5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6bdc55208d_5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6d4e6c3466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6d4e6c3466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6bdc55208d_6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6bdc55208d_6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6e2a81bbc8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36e2a81bbc8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6e2a81bbc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36e2a81bbc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6e2a81bbc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36e2a81bbc8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6d4c8d8f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36d4c8d8f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3d733b0938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33d733b0938_4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6d4e6c346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36d4e6c346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6d4e6c346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6d4e6c346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6d4e6c3466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6d4e6c3466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6bdc55208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6bdc55208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6bdc55208d_3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6bdc55208d_3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6bdc55208d_3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6bdc55208d_3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6bdc55208d_3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6bdc55208d_3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6d4e6c3466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6d4e6c3466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48efc5f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48efc5f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bdc5520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bdc5520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e348134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e348134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09200" y="1424875"/>
            <a:ext cx="5925600" cy="20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609200" y="3573775"/>
            <a:ext cx="5942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23" name="Google Shape;123;p1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25" name="Google Shape;125;p1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26" name="Google Shape;126;p1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" name="Google Shape;127;p1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28" name="Google Shape;128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11"/>
          <p:cNvSpPr txBox="1"/>
          <p:nvPr>
            <p:ph idx="1" type="subTitle"/>
          </p:nvPr>
        </p:nvSpPr>
        <p:spPr>
          <a:xfrm>
            <a:off x="1545775" y="1975263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1"/>
          <p:cNvSpPr txBox="1"/>
          <p:nvPr>
            <p:ph idx="2" type="subTitle"/>
          </p:nvPr>
        </p:nvSpPr>
        <p:spPr>
          <a:xfrm>
            <a:off x="5041325" y="1975263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"/>
          <p:cNvSpPr txBox="1"/>
          <p:nvPr>
            <p:ph idx="3" type="subTitle"/>
          </p:nvPr>
        </p:nvSpPr>
        <p:spPr>
          <a:xfrm>
            <a:off x="1545775" y="3691500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1"/>
          <p:cNvSpPr txBox="1"/>
          <p:nvPr>
            <p:ph idx="4" type="subTitle"/>
          </p:nvPr>
        </p:nvSpPr>
        <p:spPr>
          <a:xfrm>
            <a:off x="5041325" y="3691500"/>
            <a:ext cx="25569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1"/>
          <p:cNvSpPr txBox="1"/>
          <p:nvPr>
            <p:ph idx="5" type="subTitle"/>
          </p:nvPr>
        </p:nvSpPr>
        <p:spPr>
          <a:xfrm>
            <a:off x="1545775" y="1670463"/>
            <a:ext cx="2556900" cy="354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1"/>
          <p:cNvSpPr txBox="1"/>
          <p:nvPr>
            <p:ph idx="6" type="subTitle"/>
          </p:nvPr>
        </p:nvSpPr>
        <p:spPr>
          <a:xfrm>
            <a:off x="5041325" y="1670463"/>
            <a:ext cx="2556900" cy="354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1"/>
          <p:cNvSpPr txBox="1"/>
          <p:nvPr>
            <p:ph idx="7" type="subTitle"/>
          </p:nvPr>
        </p:nvSpPr>
        <p:spPr>
          <a:xfrm>
            <a:off x="1545775" y="3386700"/>
            <a:ext cx="2556900" cy="354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11"/>
          <p:cNvSpPr txBox="1"/>
          <p:nvPr>
            <p:ph idx="8" type="subTitle"/>
          </p:nvPr>
        </p:nvSpPr>
        <p:spPr>
          <a:xfrm>
            <a:off x="5041325" y="3386700"/>
            <a:ext cx="2556900" cy="354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12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40" name="Google Shape;140;p12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12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2" name="Google Shape;142;p12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43" name="Google Shape;143;p12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2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5" name="Google Shape;145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12"/>
          <p:cNvSpPr txBox="1"/>
          <p:nvPr>
            <p:ph idx="1" type="subTitle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47" name="Google Shape;147;p12"/>
          <p:cNvSpPr txBox="1"/>
          <p:nvPr>
            <p:ph idx="2" type="subTitle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148" name="Google Shape;148;p12"/>
          <p:cNvSpPr txBox="1"/>
          <p:nvPr>
            <p:ph idx="3" type="subTitle"/>
          </p:nvPr>
        </p:nvSpPr>
        <p:spPr>
          <a:xfrm>
            <a:off x="726675" y="1313225"/>
            <a:ext cx="3698100" cy="422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4" type="subTitle"/>
          </p:nvPr>
        </p:nvSpPr>
        <p:spPr>
          <a:xfrm>
            <a:off x="4747375" y="1313225"/>
            <a:ext cx="3698100" cy="422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1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53" name="Google Shape;153;p1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1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5" name="Google Shape;155;p1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56" name="Google Shape;156;p1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" name="Google Shape;157;p1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8" name="Google Shape;15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idx="1" type="subTitle"/>
          </p:nvPr>
        </p:nvSpPr>
        <p:spPr>
          <a:xfrm>
            <a:off x="937625" y="307125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2" type="subTitle"/>
          </p:nvPr>
        </p:nvSpPr>
        <p:spPr>
          <a:xfrm>
            <a:off x="3484346" y="307125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3"/>
          <p:cNvSpPr txBox="1"/>
          <p:nvPr>
            <p:ph idx="3" type="subTitle"/>
          </p:nvPr>
        </p:nvSpPr>
        <p:spPr>
          <a:xfrm>
            <a:off x="6031074" y="307125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idx="4" type="subTitle"/>
          </p:nvPr>
        </p:nvSpPr>
        <p:spPr>
          <a:xfrm>
            <a:off x="937625" y="2690250"/>
            <a:ext cx="2175300" cy="365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idx="5" type="subTitle"/>
          </p:nvPr>
        </p:nvSpPr>
        <p:spPr>
          <a:xfrm>
            <a:off x="3484347" y="2690250"/>
            <a:ext cx="2175300" cy="365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6" type="subTitle"/>
          </p:nvPr>
        </p:nvSpPr>
        <p:spPr>
          <a:xfrm>
            <a:off x="6031075" y="2690250"/>
            <a:ext cx="2175300" cy="365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1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68" name="Google Shape;168;p1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1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70" name="Google Shape;170;p1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71" name="Google Shape;171;p1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1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73" name="Google Shape;173;p14"/>
          <p:cNvSpPr txBox="1"/>
          <p:nvPr>
            <p:ph type="title"/>
          </p:nvPr>
        </p:nvSpPr>
        <p:spPr>
          <a:xfrm>
            <a:off x="720000" y="445025"/>
            <a:ext cx="626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14"/>
          <p:cNvSpPr txBox="1"/>
          <p:nvPr>
            <p:ph idx="1" type="subTitle"/>
          </p:nvPr>
        </p:nvSpPr>
        <p:spPr>
          <a:xfrm>
            <a:off x="720000" y="1347250"/>
            <a:ext cx="7324500" cy="3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1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78" name="Google Shape;178;p1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1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80" name="Google Shape;180;p1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81" name="Google Shape;181;p1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" name="Google Shape;182;p1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83" name="Google Shape;183;p15"/>
          <p:cNvSpPr txBox="1"/>
          <p:nvPr>
            <p:ph type="title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15"/>
          <p:cNvSpPr txBox="1"/>
          <p:nvPr>
            <p:ph idx="1" type="subTitle"/>
          </p:nvPr>
        </p:nvSpPr>
        <p:spPr>
          <a:xfrm>
            <a:off x="2223600" y="1364275"/>
            <a:ext cx="4696800" cy="428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5" name="Google Shape;185;p15"/>
          <p:cNvSpPr txBox="1"/>
          <p:nvPr>
            <p:ph idx="2" type="title"/>
          </p:nvPr>
        </p:nvSpPr>
        <p:spPr>
          <a:xfrm>
            <a:off x="2223600" y="190436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3" type="subTitle"/>
          </p:nvPr>
        </p:nvSpPr>
        <p:spPr>
          <a:xfrm>
            <a:off x="2223600" y="2716527"/>
            <a:ext cx="4696800" cy="446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4" type="title"/>
          </p:nvPr>
        </p:nvSpPr>
        <p:spPr>
          <a:xfrm>
            <a:off x="2223600" y="325662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5" type="subTitle"/>
          </p:nvPr>
        </p:nvSpPr>
        <p:spPr>
          <a:xfrm>
            <a:off x="2223600" y="4068797"/>
            <a:ext cx="4696800" cy="446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16"/>
          <p:cNvSpPr txBox="1"/>
          <p:nvPr>
            <p:ph type="title"/>
          </p:nvPr>
        </p:nvSpPr>
        <p:spPr>
          <a:xfrm>
            <a:off x="713225" y="4162975"/>
            <a:ext cx="7917300" cy="54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 txBox="1"/>
          <p:nvPr>
            <p:ph type="title"/>
          </p:nvPr>
        </p:nvSpPr>
        <p:spPr>
          <a:xfrm>
            <a:off x="969825" y="2079259"/>
            <a:ext cx="72045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95" name="Google Shape;195;p1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96" name="Google Shape;196;p1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1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8" name="Google Shape;198;p1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99" name="Google Shape;199;p1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0" name="Google Shape;200;p1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1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204" name="Google Shape;204;p1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1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06" name="Google Shape;206;p1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207" name="Google Shape;207;p1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" name="Google Shape;208;p1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09" name="Google Shape;20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19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213" name="Google Shape;213;p19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19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15" name="Google Shape;215;p19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216" name="Google Shape;216;p1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" name="Google Shape;217;p19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8" name="Google Shape;21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1" type="subTitle"/>
          </p:nvPr>
        </p:nvSpPr>
        <p:spPr>
          <a:xfrm>
            <a:off x="903950" y="2149201"/>
            <a:ext cx="2191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9"/>
          <p:cNvSpPr txBox="1"/>
          <p:nvPr>
            <p:ph idx="2" type="subTitle"/>
          </p:nvPr>
        </p:nvSpPr>
        <p:spPr>
          <a:xfrm>
            <a:off x="3478550" y="2149201"/>
            <a:ext cx="2182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9"/>
          <p:cNvSpPr txBox="1"/>
          <p:nvPr>
            <p:ph idx="3" type="subTitle"/>
          </p:nvPr>
        </p:nvSpPr>
        <p:spPr>
          <a:xfrm>
            <a:off x="903950" y="3579425"/>
            <a:ext cx="2191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9"/>
          <p:cNvSpPr txBox="1"/>
          <p:nvPr>
            <p:ph idx="4" type="subTitle"/>
          </p:nvPr>
        </p:nvSpPr>
        <p:spPr>
          <a:xfrm>
            <a:off x="3478550" y="3579425"/>
            <a:ext cx="2182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9"/>
          <p:cNvSpPr txBox="1"/>
          <p:nvPr>
            <p:ph idx="5" type="subTitle"/>
          </p:nvPr>
        </p:nvSpPr>
        <p:spPr>
          <a:xfrm>
            <a:off x="6048850" y="2149201"/>
            <a:ext cx="2199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9"/>
          <p:cNvSpPr txBox="1"/>
          <p:nvPr>
            <p:ph idx="6" type="subTitle"/>
          </p:nvPr>
        </p:nvSpPr>
        <p:spPr>
          <a:xfrm>
            <a:off x="6048850" y="3579425"/>
            <a:ext cx="2199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9"/>
          <p:cNvSpPr txBox="1"/>
          <p:nvPr>
            <p:ph idx="7" type="subTitle"/>
          </p:nvPr>
        </p:nvSpPr>
        <p:spPr>
          <a:xfrm>
            <a:off x="908250" y="1656600"/>
            <a:ext cx="2182500" cy="442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8" type="subTitle"/>
          </p:nvPr>
        </p:nvSpPr>
        <p:spPr>
          <a:xfrm>
            <a:off x="3482836" y="1656600"/>
            <a:ext cx="2173800" cy="442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19"/>
          <p:cNvSpPr txBox="1"/>
          <p:nvPr>
            <p:ph idx="9" type="subTitle"/>
          </p:nvPr>
        </p:nvSpPr>
        <p:spPr>
          <a:xfrm>
            <a:off x="6053173" y="1656600"/>
            <a:ext cx="2191200" cy="442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13" type="subTitle"/>
          </p:nvPr>
        </p:nvSpPr>
        <p:spPr>
          <a:xfrm>
            <a:off x="908250" y="3086800"/>
            <a:ext cx="2182500" cy="442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19"/>
          <p:cNvSpPr txBox="1"/>
          <p:nvPr>
            <p:ph idx="14" type="subTitle"/>
          </p:nvPr>
        </p:nvSpPr>
        <p:spPr>
          <a:xfrm>
            <a:off x="3482836" y="3086800"/>
            <a:ext cx="2173800" cy="442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19"/>
          <p:cNvSpPr txBox="1"/>
          <p:nvPr>
            <p:ph idx="15" type="subTitle"/>
          </p:nvPr>
        </p:nvSpPr>
        <p:spPr>
          <a:xfrm>
            <a:off x="6053173" y="3086800"/>
            <a:ext cx="2191200" cy="442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0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p20"/>
          <p:cNvSpPr txBox="1"/>
          <p:nvPr>
            <p:ph idx="1" type="subTitle"/>
          </p:nvPr>
        </p:nvSpPr>
        <p:spPr>
          <a:xfrm>
            <a:off x="2347900" y="1717825"/>
            <a:ext cx="44481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2"/>
              </a:rPr>
              <a:t>Slidesgo</a:t>
            </a:r>
            <a:r>
              <a:rPr b="1" i="0" lang="en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b="0" i="0" lang="en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includes icons by</a:t>
            </a:r>
            <a:r>
              <a:rPr b="1" i="0" lang="en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b="1" i="0" lang="en" sz="1200" u="sng" cap="none" strike="noStrike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3"/>
              </a:rPr>
              <a:t>Flaticon</a:t>
            </a:r>
            <a:r>
              <a:rPr b="1" i="0" lang="en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b="0" i="0" lang="en" sz="12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infographics &amp; images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4"/>
              </a:rPr>
              <a:t>Freepik</a:t>
            </a:r>
            <a:r>
              <a:rPr b="1" i="0" lang="en" sz="1200" u="sng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236" name="Google Shape;236;p20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237" name="Google Shape;237;p20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0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39" name="Google Shape;239;p20"/>
          <p:cNvCxnSpPr/>
          <p:nvPr/>
        </p:nvCxnSpPr>
        <p:spPr>
          <a:xfrm flipH="1" rot="10800000">
            <a:off x="347659" y="4749851"/>
            <a:ext cx="8448600" cy="3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7" name="Google Shape;17;p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8;p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" name="Google Shape;19;p3"/>
          <p:cNvCxnSpPr/>
          <p:nvPr/>
        </p:nvCxnSpPr>
        <p:spPr>
          <a:xfrm flipH="1" rot="10800000">
            <a:off x="347659" y="4749851"/>
            <a:ext cx="8448600" cy="3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2" name="Google Shape;242;p21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" name="Google Shape;248;p2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249" name="Google Shape;249;p2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2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51" name="Google Shape;251;p2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252" name="Google Shape;252;p23"/>
          <p:cNvSpPr txBox="1"/>
          <p:nvPr>
            <p:ph idx="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" name="Google Shape;253;p2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23" name="Google Shape;23;p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5" name="Google Shape;25;p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13225" y="20181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713225" y="3870728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3359125" y="38707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3359125" y="20180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5" type="title"/>
          </p:nvPr>
        </p:nvSpPr>
        <p:spPr>
          <a:xfrm>
            <a:off x="713225" y="1141288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" name="Google Shape;38;p5"/>
          <p:cNvSpPr txBox="1"/>
          <p:nvPr>
            <p:ph idx="6" type="title"/>
          </p:nvPr>
        </p:nvSpPr>
        <p:spPr>
          <a:xfrm>
            <a:off x="3359125" y="2994063"/>
            <a:ext cx="656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title"/>
          </p:nvPr>
        </p:nvSpPr>
        <p:spPr>
          <a:xfrm>
            <a:off x="713225" y="2994063"/>
            <a:ext cx="656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5"/>
          <p:cNvSpPr txBox="1"/>
          <p:nvPr>
            <p:ph idx="8" type="title"/>
          </p:nvPr>
        </p:nvSpPr>
        <p:spPr>
          <a:xfrm>
            <a:off x="3359125" y="1142055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5997638" y="38707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5997638" y="2018025"/>
            <a:ext cx="242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4" type="title"/>
          </p:nvPr>
        </p:nvSpPr>
        <p:spPr>
          <a:xfrm>
            <a:off x="5997638" y="2994063"/>
            <a:ext cx="656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5"/>
          <p:cNvSpPr txBox="1"/>
          <p:nvPr>
            <p:ph idx="15" type="title"/>
          </p:nvPr>
        </p:nvSpPr>
        <p:spPr>
          <a:xfrm>
            <a:off x="5997638" y="1142055"/>
            <a:ext cx="6561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" name="Google Shape;45;p5"/>
          <p:cNvSpPr txBox="1"/>
          <p:nvPr>
            <p:ph idx="16" type="subTitle"/>
          </p:nvPr>
        </p:nvSpPr>
        <p:spPr>
          <a:xfrm>
            <a:off x="713225" y="1594575"/>
            <a:ext cx="2423100" cy="43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7" type="subTitle"/>
          </p:nvPr>
        </p:nvSpPr>
        <p:spPr>
          <a:xfrm>
            <a:off x="713225" y="3447136"/>
            <a:ext cx="2423100" cy="428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8" type="subTitle"/>
          </p:nvPr>
        </p:nvSpPr>
        <p:spPr>
          <a:xfrm>
            <a:off x="3359125" y="3447125"/>
            <a:ext cx="2423100" cy="428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3359125" y="1594575"/>
            <a:ext cx="2423100" cy="43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20" type="subTitle"/>
          </p:nvPr>
        </p:nvSpPr>
        <p:spPr>
          <a:xfrm>
            <a:off x="5997638" y="3447125"/>
            <a:ext cx="2423100" cy="428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5997638" y="1594575"/>
            <a:ext cx="2423100" cy="43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51" name="Google Shape;51;p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52" name="Google Shape;52;p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" name="Google Shape;53;p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4" name="Google Shape;54;p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6"/>
          <p:cNvSpPr txBox="1"/>
          <p:nvPr>
            <p:ph idx="2" type="title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1" name="Google Shape;61;p6"/>
          <p:cNvSpPr txBox="1"/>
          <p:nvPr>
            <p:ph idx="1" type="subTitle"/>
          </p:nvPr>
        </p:nvSpPr>
        <p:spPr>
          <a:xfrm>
            <a:off x="1959250" y="2939075"/>
            <a:ext cx="5225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2" name="Google Shape;62;p6"/>
          <p:cNvCxnSpPr/>
          <p:nvPr/>
        </p:nvCxnSpPr>
        <p:spPr>
          <a:xfrm rot="10800000">
            <a:off x="8761325" y="2079300"/>
            <a:ext cx="0" cy="98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3" name="Google Shape;63;p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64" name="Google Shape;64;p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6" name="Google Shape;66;p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" name="Google Shape;68;p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9" name="Google Shape;69;p6"/>
          <p:cNvCxnSpPr/>
          <p:nvPr/>
        </p:nvCxnSpPr>
        <p:spPr>
          <a:xfrm rot="10800000">
            <a:off x="394350" y="2079300"/>
            <a:ext cx="0" cy="98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73" name="Google Shape;73;p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5" name="Google Shape;75;p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78" name="Google Shape;78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subTitle"/>
          </p:nvPr>
        </p:nvSpPr>
        <p:spPr>
          <a:xfrm>
            <a:off x="720025" y="1610942"/>
            <a:ext cx="7704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2" type="subTitle"/>
          </p:nvPr>
        </p:nvSpPr>
        <p:spPr>
          <a:xfrm>
            <a:off x="720025" y="2731125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3" type="subTitle"/>
          </p:nvPr>
        </p:nvSpPr>
        <p:spPr>
          <a:xfrm>
            <a:off x="720025" y="3851625"/>
            <a:ext cx="7704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720025" y="1241274"/>
            <a:ext cx="7704000" cy="393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720025" y="2350125"/>
            <a:ext cx="7704000" cy="393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720025" y="3470625"/>
            <a:ext cx="7704000" cy="393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88" name="Google Shape;88;p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0" name="Google Shape;90;p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93" name="Google Shape;93;p8"/>
          <p:cNvSpPr txBox="1"/>
          <p:nvPr>
            <p:ph hasCustomPrompt="1" type="title"/>
          </p:nvPr>
        </p:nvSpPr>
        <p:spPr>
          <a:xfrm>
            <a:off x="1284000" y="1429725"/>
            <a:ext cx="65760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8"/>
          <p:cNvSpPr txBox="1"/>
          <p:nvPr>
            <p:ph idx="1" type="subTitle"/>
          </p:nvPr>
        </p:nvSpPr>
        <p:spPr>
          <a:xfrm>
            <a:off x="1284000" y="2985500"/>
            <a:ext cx="6576000" cy="497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9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98" name="Google Shape;98;p9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9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00" name="Google Shape;100;p9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01" name="Google Shape;101;p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" name="Google Shape;102;p9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3" name="Google Shape;103;p9"/>
          <p:cNvSpPr txBox="1"/>
          <p:nvPr>
            <p:ph type="title"/>
          </p:nvPr>
        </p:nvSpPr>
        <p:spPr>
          <a:xfrm>
            <a:off x="720000" y="1568400"/>
            <a:ext cx="28914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" type="subTitle"/>
          </p:nvPr>
        </p:nvSpPr>
        <p:spPr>
          <a:xfrm>
            <a:off x="720000" y="2268888"/>
            <a:ext cx="28914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0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08" name="Google Shape;108;p10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10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0" name="Google Shape;110;p10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11" name="Google Shape;111;p10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" name="Google Shape;112;p10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3" name="Google Shape;113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10"/>
          <p:cNvSpPr txBox="1"/>
          <p:nvPr>
            <p:ph idx="1" type="subTitle"/>
          </p:nvPr>
        </p:nvSpPr>
        <p:spPr>
          <a:xfrm>
            <a:off x="1381625" y="1718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"/>
          <p:cNvSpPr txBox="1"/>
          <p:nvPr>
            <p:ph idx="2" type="subTitle"/>
          </p:nvPr>
        </p:nvSpPr>
        <p:spPr>
          <a:xfrm>
            <a:off x="1381635" y="2861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0"/>
          <p:cNvSpPr txBox="1"/>
          <p:nvPr>
            <p:ph idx="3" type="subTitle"/>
          </p:nvPr>
        </p:nvSpPr>
        <p:spPr>
          <a:xfrm>
            <a:off x="1381635" y="4004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0"/>
          <p:cNvSpPr txBox="1"/>
          <p:nvPr>
            <p:ph idx="4" type="subTitle"/>
          </p:nvPr>
        </p:nvSpPr>
        <p:spPr>
          <a:xfrm>
            <a:off x="1381625" y="1406025"/>
            <a:ext cx="7042500" cy="333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0"/>
          <p:cNvSpPr txBox="1"/>
          <p:nvPr>
            <p:ph idx="5" type="subTitle"/>
          </p:nvPr>
        </p:nvSpPr>
        <p:spPr>
          <a:xfrm>
            <a:off x="1381625" y="2526575"/>
            <a:ext cx="7042500" cy="333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6" type="subTitle"/>
          </p:nvPr>
        </p:nvSpPr>
        <p:spPr>
          <a:xfrm>
            <a:off x="1381625" y="3647125"/>
            <a:ext cx="7042500" cy="333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i="0" sz="3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i="0" sz="3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i="0" sz="3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i="0" sz="3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i="0" sz="3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i="0" sz="3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i="0" sz="3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i="0" sz="3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i="0" sz="3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 b="0" i="0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spd="slow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Relationship Id="rId4" Type="http://schemas.openxmlformats.org/officeDocument/2006/relationships/image" Target="../media/image12.jpg"/><Relationship Id="rId5" Type="http://schemas.openxmlformats.org/officeDocument/2006/relationships/image" Target="../media/image44.jpg"/><Relationship Id="rId6" Type="http://schemas.openxmlformats.org/officeDocument/2006/relationships/image" Target="../media/image8.jpg"/><Relationship Id="rId7" Type="http://schemas.openxmlformats.org/officeDocument/2006/relationships/image" Target="../media/image14.jpg"/><Relationship Id="rId8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25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9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Relationship Id="rId8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Z2Q50L1L3YzO6cvM4Ngc5bimGj3j4Mcq/view" TargetMode="External"/><Relationship Id="rId4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ctrTitle"/>
          </p:nvPr>
        </p:nvSpPr>
        <p:spPr>
          <a:xfrm>
            <a:off x="1905722" y="1579060"/>
            <a:ext cx="53325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/>
              <a:t>CONTROL SYSTEM FOR SPECIAL NEEDS</a:t>
            </a:r>
            <a:br>
              <a:rPr lang="en" sz="3600"/>
            </a:br>
            <a:endParaRPr sz="2800">
              <a:solidFill>
                <a:schemeClr val="dk2"/>
              </a:solidFill>
            </a:endParaRPr>
          </a:p>
        </p:txBody>
      </p:sp>
      <p:sp>
        <p:nvSpPr>
          <p:cNvPr id="259" name="Google Shape;259;p24"/>
          <p:cNvSpPr txBox="1"/>
          <p:nvPr>
            <p:ph idx="1" type="subTitle"/>
          </p:nvPr>
        </p:nvSpPr>
        <p:spPr>
          <a:xfrm>
            <a:off x="1600600" y="2909827"/>
            <a:ext cx="5942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brain computer Interface approach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SUPERVISED BY: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PROF. Mohamed Taher El Sonni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Dr. Noureldin el Madany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Dr. Mohamed Hossam Zaky</a:t>
            </a:r>
            <a:endParaRPr sz="1100"/>
          </a:p>
        </p:txBody>
      </p:sp>
      <p:cxnSp>
        <p:nvCxnSpPr>
          <p:cNvPr id="260" name="Google Shape;260;p24"/>
          <p:cNvCxnSpPr/>
          <p:nvPr/>
        </p:nvCxnSpPr>
        <p:spPr>
          <a:xfrm flipH="1" rot="10800000">
            <a:off x="1600600" y="2817563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1" name="Google Shape;261;p24"/>
          <p:cNvCxnSpPr/>
          <p:nvPr/>
        </p:nvCxnSpPr>
        <p:spPr>
          <a:xfrm flipH="1" rot="10800000">
            <a:off x="1600600" y="1497388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2" name="Google Shape;262;p24"/>
          <p:cNvSpPr/>
          <p:nvPr/>
        </p:nvSpPr>
        <p:spPr>
          <a:xfrm>
            <a:off x="1617800" y="2041084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7286750" y="2041084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4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438" y="255775"/>
            <a:ext cx="3369024" cy="107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 txBox="1"/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BCI</a:t>
            </a:r>
            <a:endParaRPr sz="3200"/>
          </a:p>
        </p:txBody>
      </p:sp>
      <p:sp>
        <p:nvSpPr>
          <p:cNvPr id="371" name="Google Shape;371;p33"/>
          <p:cNvSpPr txBox="1"/>
          <p:nvPr>
            <p:ph idx="1" type="subTitle"/>
          </p:nvPr>
        </p:nvSpPr>
        <p:spPr>
          <a:xfrm>
            <a:off x="1959250" y="2939075"/>
            <a:ext cx="5225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BRAIN COMPUTER INTERFACE</a:t>
            </a:r>
            <a:endParaRPr/>
          </a:p>
        </p:txBody>
      </p:sp>
      <p:sp>
        <p:nvSpPr>
          <p:cNvPr id="372" name="Google Shape;372;p33"/>
          <p:cNvSpPr txBox="1"/>
          <p:nvPr>
            <p:ph idx="2" type="title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3" name="Google Shape;373;p3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4" name="Google Shape;374;p33"/>
          <p:cNvCxnSpPr/>
          <p:nvPr/>
        </p:nvCxnSpPr>
        <p:spPr>
          <a:xfrm flipH="1" rot="10800000">
            <a:off x="1600600" y="2910566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75" name="Google Shape;375;p33"/>
          <p:cNvCxnSpPr/>
          <p:nvPr/>
        </p:nvCxnSpPr>
        <p:spPr>
          <a:xfrm flipH="1" rot="10800000">
            <a:off x="1600600" y="1714341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6" name="Google Shape;376;p33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title"/>
          </p:nvPr>
        </p:nvSpPr>
        <p:spPr>
          <a:xfrm>
            <a:off x="720000" y="1568400"/>
            <a:ext cx="28914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is BCI?</a:t>
            </a:r>
            <a:endParaRPr/>
          </a:p>
        </p:txBody>
      </p:sp>
      <p:sp>
        <p:nvSpPr>
          <p:cNvPr id="383" name="Google Shape;383;p34"/>
          <p:cNvSpPr txBox="1"/>
          <p:nvPr>
            <p:ph idx="1" type="subTitle"/>
          </p:nvPr>
        </p:nvSpPr>
        <p:spPr>
          <a:xfrm>
            <a:off x="720000" y="2268887"/>
            <a:ext cx="2891400" cy="16392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BCI (brain computer interface) is a system that allows direct communication between the brain and an external device.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There are 2 types of BCI which are passive BCI and active BCI.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3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400" y="1834288"/>
            <a:ext cx="5227801" cy="250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/>
          <p:nvPr>
            <p:ph type="title"/>
          </p:nvPr>
        </p:nvSpPr>
        <p:spPr>
          <a:xfrm>
            <a:off x="607266" y="43881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BCI APPROACHES</a:t>
            </a:r>
            <a:endParaRPr/>
          </a:p>
        </p:txBody>
      </p:sp>
      <p:sp>
        <p:nvSpPr>
          <p:cNvPr id="391" name="Google Shape;391;p35"/>
          <p:cNvSpPr txBox="1"/>
          <p:nvPr>
            <p:ph idx="1" type="subTitle"/>
          </p:nvPr>
        </p:nvSpPr>
        <p:spPr>
          <a:xfrm>
            <a:off x="1381625" y="1718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DEPENDANT VS INDEPENDENT 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392" name="Google Shape;392;p35"/>
          <p:cNvSpPr txBox="1"/>
          <p:nvPr>
            <p:ph idx="2" type="subTitle"/>
          </p:nvPr>
        </p:nvSpPr>
        <p:spPr>
          <a:xfrm>
            <a:off x="1381635" y="2861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INVASIVE VS NONINVASIVE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393" name="Google Shape;393;p35"/>
          <p:cNvSpPr txBox="1"/>
          <p:nvPr>
            <p:ph idx="3" type="subTitle"/>
          </p:nvPr>
        </p:nvSpPr>
        <p:spPr>
          <a:xfrm>
            <a:off x="1381635" y="4004025"/>
            <a:ext cx="7042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SYNCHRONOUS</a:t>
            </a: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 VS </a:t>
            </a: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ASYNCHRONOUS</a:t>
            </a: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 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720000" y="1340462"/>
            <a:ext cx="429000" cy="42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i="0" sz="2100" u="none" cap="none" strike="noStrik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720001" y="2478864"/>
            <a:ext cx="429000" cy="42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 i="0" sz="2100" u="none" cap="none" strike="noStrik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6" name="Google Shape;396;p35"/>
          <p:cNvSpPr/>
          <p:nvPr/>
        </p:nvSpPr>
        <p:spPr>
          <a:xfrm>
            <a:off x="719999" y="3617286"/>
            <a:ext cx="429000" cy="42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b="1" i="0" sz="2100" u="none" cap="none" strike="noStrike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7" name="Google Shape;397;p35"/>
          <p:cNvSpPr txBox="1"/>
          <p:nvPr>
            <p:ph idx="4" type="subTitle"/>
          </p:nvPr>
        </p:nvSpPr>
        <p:spPr>
          <a:xfrm>
            <a:off x="1381625" y="1406025"/>
            <a:ext cx="7042500" cy="333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ACCORDING TO DEPENDABILITY</a:t>
            </a:r>
            <a:endParaRPr/>
          </a:p>
        </p:txBody>
      </p:sp>
      <p:sp>
        <p:nvSpPr>
          <p:cNvPr id="398" name="Google Shape;398;p35"/>
          <p:cNvSpPr txBox="1"/>
          <p:nvPr>
            <p:ph idx="5" type="subTitle"/>
          </p:nvPr>
        </p:nvSpPr>
        <p:spPr>
          <a:xfrm>
            <a:off x="1381625" y="2526575"/>
            <a:ext cx="7042500" cy="333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ACCORDING TO RECORDING</a:t>
            </a:r>
            <a:endParaRPr/>
          </a:p>
        </p:txBody>
      </p:sp>
      <p:sp>
        <p:nvSpPr>
          <p:cNvPr id="399" name="Google Shape;399;p35"/>
          <p:cNvSpPr txBox="1"/>
          <p:nvPr>
            <p:ph idx="6" type="subTitle"/>
          </p:nvPr>
        </p:nvSpPr>
        <p:spPr>
          <a:xfrm>
            <a:off x="1381625" y="3647125"/>
            <a:ext cx="7042500" cy="333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ACCORDING TO MODE OF </a:t>
            </a:r>
            <a:r>
              <a:rPr lang="en"/>
              <a:t>OPERATION</a:t>
            </a:r>
            <a:endParaRPr/>
          </a:p>
        </p:txBody>
      </p:sp>
      <p:sp>
        <p:nvSpPr>
          <p:cNvPr id="400" name="Google Shape;400;p3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SAFETY &amp; ETHICS</a:t>
            </a:r>
            <a:endParaRPr/>
          </a:p>
        </p:txBody>
      </p:sp>
      <p:sp>
        <p:nvSpPr>
          <p:cNvPr id="407" name="Google Shape;407;p36"/>
          <p:cNvSpPr txBox="1"/>
          <p:nvPr>
            <p:ph idx="1" type="subTitle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Informed consent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Privacy &amp; data protection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User autonomy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Non-harm &amp; well-being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Equity &amp; inclusion</a:t>
            </a:r>
            <a:endParaRPr/>
          </a:p>
        </p:txBody>
      </p:sp>
      <p:sp>
        <p:nvSpPr>
          <p:cNvPr id="408" name="Google Shape;408;p36"/>
          <p:cNvSpPr txBox="1"/>
          <p:nvPr>
            <p:ph idx="2" type="subTitle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Medium"/>
              <a:buChar char="●"/>
            </a:pP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Skin and electrode hygiene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Medium"/>
              <a:buChar char="●"/>
            </a:pP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Duration of use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Medium"/>
              <a:buChar char="●"/>
            </a:pP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Check for contraindications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Medium"/>
              <a:buChar char="●"/>
            </a:pP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Proper fitting &amp; adjustment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Medium"/>
              <a:buChar char="●"/>
            </a:pP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Environment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Medium"/>
              <a:buChar char="●"/>
            </a:pPr>
            <a:r>
              <a:rPr lang="en">
                <a:latin typeface="Mulish Medium"/>
                <a:ea typeface="Mulish Medium"/>
                <a:cs typeface="Mulish Medium"/>
                <a:sym typeface="Mulish Medium"/>
              </a:rPr>
              <a:t>State Check 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409" name="Google Shape;409;p36"/>
          <p:cNvSpPr txBox="1"/>
          <p:nvPr>
            <p:ph idx="3" type="subTitle"/>
          </p:nvPr>
        </p:nvSpPr>
        <p:spPr>
          <a:xfrm>
            <a:off x="726675" y="1313225"/>
            <a:ext cx="3698100" cy="422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410" name="Google Shape;410;p36"/>
          <p:cNvSpPr txBox="1"/>
          <p:nvPr>
            <p:ph idx="4" type="subTitle"/>
          </p:nvPr>
        </p:nvSpPr>
        <p:spPr>
          <a:xfrm>
            <a:off x="4747375" y="1313225"/>
            <a:ext cx="3698100" cy="422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lang="en"/>
              <a:t>ETHICS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BRAIN RECORDING METHODS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</p:txBody>
      </p:sp>
      <p:pic>
        <p:nvPicPr>
          <p:cNvPr id="417" name="Google Shape;417;p37" title="acc-2023-01382f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413" y="1017725"/>
            <a:ext cx="6572887" cy="340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EEG</a:t>
            </a:r>
            <a:endParaRPr sz="3200"/>
          </a:p>
        </p:txBody>
      </p:sp>
      <p:sp>
        <p:nvSpPr>
          <p:cNvPr id="423" name="Google Shape;423;p38"/>
          <p:cNvSpPr txBox="1"/>
          <p:nvPr>
            <p:ph idx="1" type="subTitle"/>
          </p:nvPr>
        </p:nvSpPr>
        <p:spPr>
          <a:xfrm>
            <a:off x="1959250" y="2939075"/>
            <a:ext cx="5225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ELECTROENCEPHALOGRAM</a:t>
            </a:r>
            <a:endParaRPr/>
          </a:p>
        </p:txBody>
      </p:sp>
      <p:sp>
        <p:nvSpPr>
          <p:cNvPr id="424" name="Google Shape;424;p38"/>
          <p:cNvSpPr txBox="1"/>
          <p:nvPr>
            <p:ph idx="2" type="title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5" name="Google Shape;425;p3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6" name="Google Shape;426;p38"/>
          <p:cNvCxnSpPr/>
          <p:nvPr/>
        </p:nvCxnSpPr>
        <p:spPr>
          <a:xfrm flipH="1" rot="10800000">
            <a:off x="1600600" y="2910566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27" name="Google Shape;427;p38"/>
          <p:cNvCxnSpPr/>
          <p:nvPr/>
        </p:nvCxnSpPr>
        <p:spPr>
          <a:xfrm flipH="1" rot="10800000">
            <a:off x="1600600" y="1714341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28" name="Google Shape;428;p38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8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/>
          <p:nvPr>
            <p:ph type="title"/>
          </p:nvPr>
        </p:nvSpPr>
        <p:spPr>
          <a:xfrm>
            <a:off x="536800" y="389225"/>
            <a:ext cx="5358900" cy="18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What is EEG (Electroencephalography)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35" name="Google Shape;435;p39"/>
          <p:cNvSpPr txBox="1"/>
          <p:nvPr>
            <p:ph idx="1" type="subTitle"/>
          </p:nvPr>
        </p:nvSpPr>
        <p:spPr>
          <a:xfrm>
            <a:off x="440650" y="1629675"/>
            <a:ext cx="46836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ulish"/>
              <a:buChar char="●"/>
            </a:pPr>
            <a:r>
              <a:rPr lang="en" sz="1350">
                <a:highlight>
                  <a:srgbClr val="FAFAFA"/>
                </a:highlight>
              </a:rPr>
              <a:t>non-invasive technique that captures brain signals from the scalp,reflecting different brain states.</a:t>
            </a:r>
            <a:endParaRPr sz="135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AFAFA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ulish"/>
              <a:buChar char="●"/>
            </a:pPr>
            <a:r>
              <a:rPr lang="en" sz="1350">
                <a:highlight>
                  <a:srgbClr val="FAFAFA"/>
                </a:highlight>
              </a:rPr>
              <a:t>signals are categorized into five types based on frequency ranges:</a:t>
            </a:r>
            <a:endParaRPr sz="1350">
              <a:highlight>
                <a:srgbClr val="FAFAFA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ulish"/>
              <a:buChar char="●"/>
            </a:pPr>
            <a:r>
              <a:rPr lang="en" sz="1350">
                <a:highlight>
                  <a:srgbClr val="FAFAFA"/>
                </a:highlight>
              </a:rPr>
              <a:t>Delta (2 - 4 Hz).</a:t>
            </a:r>
            <a:endParaRPr sz="1350">
              <a:highlight>
                <a:srgbClr val="FAFAFA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ulish"/>
              <a:buChar char="●"/>
            </a:pPr>
            <a:r>
              <a:rPr lang="en" sz="1350">
                <a:highlight>
                  <a:srgbClr val="FAFAFA"/>
                </a:highlight>
              </a:rPr>
              <a:t>Theta (4 - 8 Hz).</a:t>
            </a:r>
            <a:endParaRPr sz="1350">
              <a:highlight>
                <a:srgbClr val="FAFAFA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ulish"/>
              <a:buChar char="●"/>
            </a:pPr>
            <a:r>
              <a:rPr lang="en" sz="1350">
                <a:highlight>
                  <a:srgbClr val="FAFAFA"/>
                </a:highlight>
              </a:rPr>
              <a:t>Alpha (8 - 14 Hz).</a:t>
            </a:r>
            <a:endParaRPr sz="1350">
              <a:highlight>
                <a:srgbClr val="FAFAFA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ulish"/>
              <a:buChar char="●"/>
            </a:pPr>
            <a:r>
              <a:rPr lang="en" sz="1350">
                <a:highlight>
                  <a:srgbClr val="FAFAFA"/>
                </a:highlight>
              </a:rPr>
              <a:t>Beta (14 - 30 Hz).</a:t>
            </a:r>
            <a:endParaRPr sz="1350">
              <a:highlight>
                <a:srgbClr val="FAFAFA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ulish"/>
              <a:buChar char="●"/>
            </a:pPr>
            <a:r>
              <a:rPr lang="en" sz="1350">
                <a:highlight>
                  <a:srgbClr val="FAFAFA"/>
                </a:highlight>
              </a:rPr>
              <a:t>Gamma (30 - 100+ Hz).</a:t>
            </a:r>
            <a:endParaRPr sz="1350"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p3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39" title="WhatsApp Image 2025-07-06 at 11.23.30_d13002d8.jpg"/>
          <p:cNvPicPr preferRelativeResize="0"/>
          <p:nvPr/>
        </p:nvPicPr>
        <p:blipFill rotWithShape="1">
          <a:blip r:embed="rId3">
            <a:alphaModFix/>
          </a:blip>
          <a:srcRect b="0" l="3053" r="0" t="0"/>
          <a:stretch/>
        </p:blipFill>
        <p:spPr>
          <a:xfrm>
            <a:off x="5466450" y="346425"/>
            <a:ext cx="3341850" cy="22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9" title="223abed3-d063-470b-ac05-ee150b0af18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450" y="2752475"/>
            <a:ext cx="3236650" cy="20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p40"/>
          <p:cNvSpPr txBox="1"/>
          <p:nvPr>
            <p:ph idx="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5" name="Google Shape;445;p40"/>
          <p:cNvGrpSpPr/>
          <p:nvPr/>
        </p:nvGrpSpPr>
        <p:grpSpPr>
          <a:xfrm>
            <a:off x="2688745" y="732019"/>
            <a:ext cx="3768522" cy="3774409"/>
            <a:chOff x="2675582" y="676586"/>
            <a:chExt cx="3793942" cy="3790328"/>
          </a:xfrm>
        </p:grpSpPr>
        <p:sp>
          <p:nvSpPr>
            <p:cNvPr id="446" name="Google Shape;446;p40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fmla="val 12564381" name="adj1"/>
                <a:gd fmla="val 18346131" name="adj2"/>
                <a:gd fmla="val 20844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fmla="val 12622480" name="adj1"/>
                <a:gd fmla="val 18081133" name="adj2"/>
                <a:gd fmla="val 20809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0" name="Google Shape;450;p40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451" name="Google Shape;451;p4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40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454" name="Google Shape;454;p4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40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457" name="Google Shape;457;p4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9" name="Google Shape;459;p40"/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0" name="Google Shape;460;p40"/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1" name="Google Shape;461;p40"/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62" name="Google Shape;462;p40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463" name="Google Shape;463;p4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5" name="Google Shape;465;p40"/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323500" y="1170475"/>
            <a:ext cx="3362713" cy="1289700"/>
            <a:chOff x="323500" y="1170475"/>
            <a:chExt cx="3362713" cy="1289700"/>
          </a:xfrm>
        </p:grpSpPr>
        <p:sp>
          <p:nvSpPr>
            <p:cNvPr id="467" name="Google Shape;467;p40"/>
            <p:cNvSpPr txBox="1"/>
            <p:nvPr/>
          </p:nvSpPr>
          <p:spPr>
            <a:xfrm>
              <a:off x="323500" y="1170475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NON INVASIVE 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EEG is non-invasive like MEG and fMRI, unlike ECoG which requires surgery.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68" name="Google Shape;468;p40"/>
            <p:cNvCxnSpPr/>
            <p:nvPr/>
          </p:nvCxnSpPr>
          <p:spPr>
            <a:xfrm rot="10800000">
              <a:off x="2641913" y="1831625"/>
              <a:ext cx="1044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69" name="Google Shape;469;p40"/>
          <p:cNvGrpSpPr/>
          <p:nvPr/>
        </p:nvGrpSpPr>
        <p:grpSpPr>
          <a:xfrm>
            <a:off x="323500" y="2828275"/>
            <a:ext cx="3629413" cy="1289700"/>
            <a:chOff x="323500" y="2828275"/>
            <a:chExt cx="3629413" cy="1289700"/>
          </a:xfrm>
        </p:grpSpPr>
        <p:sp>
          <p:nvSpPr>
            <p:cNvPr id="470" name="Google Shape;470;p40"/>
            <p:cNvSpPr txBox="1"/>
            <p:nvPr/>
          </p:nvSpPr>
          <p:spPr>
            <a:xfrm>
              <a:off x="323500" y="2828275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AFFORDABLE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EEG is much more affordable than MEG and fMRI, and even cheaper than most optical imaging systems.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1" name="Google Shape;471;p40"/>
            <p:cNvCxnSpPr/>
            <p:nvPr/>
          </p:nvCxnSpPr>
          <p:spPr>
            <a:xfrm rot="10800000">
              <a:off x="2641913" y="3489425"/>
              <a:ext cx="131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72" name="Google Shape;472;p40"/>
          <p:cNvGrpSpPr/>
          <p:nvPr/>
        </p:nvGrpSpPr>
        <p:grpSpPr>
          <a:xfrm>
            <a:off x="5209825" y="1060350"/>
            <a:ext cx="3610650" cy="1289700"/>
            <a:chOff x="5209825" y="1060350"/>
            <a:chExt cx="3610650" cy="1289700"/>
          </a:xfrm>
        </p:grpSpPr>
        <p:sp>
          <p:nvSpPr>
            <p:cNvPr id="473" name="Google Shape;473;p40"/>
            <p:cNvSpPr txBox="1"/>
            <p:nvPr/>
          </p:nvSpPr>
          <p:spPr>
            <a:xfrm>
              <a:off x="6696475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HIGH TEMPORAL RESOLUTION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EEG provides millisecond-level temporal resolution, superior to fMRI and optical methods, and comparable to MEG.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4" name="Google Shape;474;p40"/>
            <p:cNvCxnSpPr/>
            <p:nvPr/>
          </p:nvCxnSpPr>
          <p:spPr>
            <a:xfrm>
              <a:off x="5209825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75" name="Google Shape;475;p40"/>
          <p:cNvGrpSpPr/>
          <p:nvPr/>
        </p:nvGrpSpPr>
        <p:grpSpPr>
          <a:xfrm>
            <a:off x="5209825" y="3020450"/>
            <a:ext cx="3610650" cy="1289700"/>
            <a:chOff x="5209825" y="3020450"/>
            <a:chExt cx="3610650" cy="1289700"/>
          </a:xfrm>
        </p:grpSpPr>
        <p:sp>
          <p:nvSpPr>
            <p:cNvPr id="476" name="Google Shape;476;p40"/>
            <p:cNvSpPr txBox="1"/>
            <p:nvPr/>
          </p:nvSpPr>
          <p:spPr>
            <a:xfrm>
              <a:off x="6696475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HIGH MOBILITY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EEG can be performed with portable, wearable systems, unlike bulky MEG, fMRI, or ECoG setups.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7" name="Google Shape;477;p40"/>
            <p:cNvCxnSpPr/>
            <p:nvPr/>
          </p:nvCxnSpPr>
          <p:spPr>
            <a:xfrm>
              <a:off x="5209825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478" name="Google Shape;478;p40"/>
          <p:cNvSpPr txBox="1"/>
          <p:nvPr>
            <p:ph idx="4294967295" type="title"/>
          </p:nvPr>
        </p:nvSpPr>
        <p:spPr>
          <a:xfrm>
            <a:off x="607266" y="43881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WHY EEG?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"/>
          <p:cNvSpPr txBox="1"/>
          <p:nvPr>
            <p:ph type="title"/>
          </p:nvPr>
        </p:nvSpPr>
        <p:spPr>
          <a:xfrm>
            <a:off x="536800" y="389225"/>
            <a:ext cx="4491300" cy="18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EEG Recording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800"/>
          </a:p>
        </p:txBody>
      </p:sp>
      <p:sp>
        <p:nvSpPr>
          <p:cNvPr id="484" name="Google Shape;484;p41"/>
          <p:cNvSpPr txBox="1"/>
          <p:nvPr>
            <p:ph idx="1" type="subTitle"/>
          </p:nvPr>
        </p:nvSpPr>
        <p:spPr>
          <a:xfrm>
            <a:off x="355150" y="1340950"/>
            <a:ext cx="48546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rgbClr val="FAFAFA"/>
                </a:highlight>
              </a:rPr>
              <a:t>EEG uses high-conductivity electrodes </a:t>
            </a:r>
            <a:endParaRPr>
              <a:highlight>
                <a:srgbClr val="FAFA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(low impedance).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rgbClr val="FAFAFA"/>
                </a:highlight>
              </a:rPr>
              <a:t>Unicorn Hybrid Black EEG headset has 8 electrodes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rgbClr val="FAFAFA"/>
                </a:highlight>
              </a:rPr>
              <a:t>The 10-20 method separates electrodes </a:t>
            </a:r>
            <a:endParaRPr>
              <a:highlight>
                <a:srgbClr val="FAFA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by 10-20% of the head's circumference.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rgbClr val="FAFAFA"/>
                </a:highlight>
              </a:rPr>
              <a:t>Other systems have 32, 64, 128, 256, and 512 electrodes.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</p:txBody>
      </p:sp>
      <p:sp>
        <p:nvSpPr>
          <p:cNvPr id="485" name="Google Shape;485;p4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41" title="70271fe1-eba3-4549-938c-a6beb349440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3150" y="1340950"/>
            <a:ext cx="3785776" cy="21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2"/>
          <p:cNvSpPr txBox="1"/>
          <p:nvPr>
            <p:ph idx="12" type="sldNum"/>
          </p:nvPr>
        </p:nvSpPr>
        <p:spPr>
          <a:xfrm>
            <a:off x="4218494" y="4602875"/>
            <a:ext cx="5598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42"/>
          <p:cNvSpPr txBox="1"/>
          <p:nvPr>
            <p:ph type="title"/>
          </p:nvPr>
        </p:nvSpPr>
        <p:spPr>
          <a:xfrm>
            <a:off x="509975" y="425375"/>
            <a:ext cx="85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How does EEG measure changes in the brain?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</p:txBody>
      </p:sp>
      <p:sp>
        <p:nvSpPr>
          <p:cNvPr id="493" name="Google Shape;493;p42"/>
          <p:cNvSpPr txBox="1"/>
          <p:nvPr>
            <p:ph idx="1" type="body"/>
          </p:nvPr>
        </p:nvSpPr>
        <p:spPr>
          <a:xfrm>
            <a:off x="509975" y="1096075"/>
            <a:ext cx="4816200" cy="3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AFAFA"/>
                </a:highlight>
              </a:rPr>
              <a:t>Neuronal activation generates a localized current flow and scalp electrical field. The scalp electrodes' weak electrical signals must be amplified before being visualized.</a:t>
            </a:r>
            <a:endParaRPr sz="11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AFAFA"/>
                </a:highlight>
              </a:rPr>
              <a:t>Signal Transmission: </a:t>
            </a:r>
            <a:endParaRPr b="1">
              <a:highlight>
                <a:srgbClr val="FAFAFA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</a:pPr>
            <a:r>
              <a:rPr lang="en" sz="1200">
                <a:highlight>
                  <a:srgbClr val="FAFAFA"/>
                </a:highlight>
              </a:rPr>
              <a:t>Neural activity passes through meninges, skull, and skin. </a:t>
            </a:r>
            <a:endParaRPr sz="1200">
              <a:highlight>
                <a:srgbClr val="FAFAFA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</a:pPr>
            <a:r>
              <a:rPr lang="en" sz="1200">
                <a:highlight>
                  <a:srgbClr val="FAFAFA"/>
                </a:highlight>
              </a:rPr>
              <a:t>These "biological filters" spread and attenuate the signals.</a:t>
            </a:r>
            <a:endParaRPr sz="1200">
              <a:highlight>
                <a:srgbClr val="FAFA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AFAFA"/>
                </a:highlight>
              </a:rPr>
              <a:t>Neural Signal Limitations: </a:t>
            </a:r>
            <a:endParaRPr b="1">
              <a:highlight>
                <a:srgbClr val="FAFAFA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</a:pPr>
            <a:r>
              <a:rPr lang="en" sz="1200">
                <a:highlight>
                  <a:srgbClr val="FAFAFA"/>
                </a:highlight>
              </a:rPr>
              <a:t>Individual neuron signals are too small for EEG detection. </a:t>
            </a:r>
            <a:endParaRPr sz="1200">
              <a:highlight>
                <a:srgbClr val="FAFAFA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</a:pPr>
            <a:r>
              <a:rPr lang="en" sz="1200">
                <a:highlight>
                  <a:srgbClr val="FAFAFA"/>
                </a:highlight>
              </a:rPr>
              <a:t>EEG detects collective neural activity, requiring synchronized neuronal firing. </a:t>
            </a:r>
            <a:endParaRPr sz="1200">
              <a:highlight>
                <a:srgbClr val="FAFA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AFAFA"/>
                </a:highlight>
              </a:rPr>
              <a:t>Strengths and Weaknesses: </a:t>
            </a:r>
            <a:endParaRPr b="1">
              <a:highlight>
                <a:srgbClr val="FAFAFA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</a:pPr>
            <a:r>
              <a:rPr lang="en" sz="1200">
                <a:highlight>
                  <a:srgbClr val="FAFAFA"/>
                </a:highlight>
              </a:rPr>
              <a:t>High temporal resolution (millisecond-level precision). </a:t>
            </a:r>
            <a:endParaRPr sz="1200">
              <a:highlight>
                <a:srgbClr val="FAFAFA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</a:pPr>
            <a:r>
              <a:rPr lang="en" sz="1200">
                <a:highlight>
                  <a:srgbClr val="FAFAFA"/>
                </a:highlight>
              </a:rPr>
              <a:t>Low spatial precision (limited localization of activity).</a:t>
            </a:r>
            <a:endParaRPr sz="12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</p:txBody>
      </p:sp>
      <p:pic>
        <p:nvPicPr>
          <p:cNvPr id="494" name="Google Shape;494;p42" title="7101f4d5-b936-4238-b014-0cdad3b807f0.png"/>
          <p:cNvPicPr preferRelativeResize="0"/>
          <p:nvPr/>
        </p:nvPicPr>
        <p:blipFill rotWithShape="1">
          <a:blip r:embed="rId3">
            <a:alphaModFix/>
          </a:blip>
          <a:srcRect b="9700" l="3925" r="3916" t="9530"/>
          <a:stretch/>
        </p:blipFill>
        <p:spPr>
          <a:xfrm>
            <a:off x="5416625" y="1096063"/>
            <a:ext cx="3559826" cy="29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339" y="1931748"/>
            <a:ext cx="960003" cy="128000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71" name="Google Shape;27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877" y="1931748"/>
            <a:ext cx="985565" cy="128000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72" name="Google Shape;272;p25"/>
          <p:cNvPicPr preferRelativeResize="0"/>
          <p:nvPr/>
        </p:nvPicPr>
        <p:blipFill rotWithShape="1">
          <a:blip r:embed="rId5">
            <a:alphaModFix/>
          </a:blip>
          <a:srcRect b="47032" l="40745" r="36687" t="31050"/>
          <a:stretch/>
        </p:blipFill>
        <p:spPr>
          <a:xfrm>
            <a:off x="3242977" y="1935482"/>
            <a:ext cx="985565" cy="127627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73" name="Google Shape;27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9450" y="1885175"/>
            <a:ext cx="1084052" cy="132657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74" name="Google Shape;27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1177" y="1931748"/>
            <a:ext cx="1135820" cy="128000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75" name="Google Shape;27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90532" y="1885166"/>
            <a:ext cx="1183129" cy="1326586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76" name="Google Shape;276;p25"/>
          <p:cNvSpPr txBox="1"/>
          <p:nvPr/>
        </p:nvSpPr>
        <p:spPr>
          <a:xfrm>
            <a:off x="507304" y="433853"/>
            <a:ext cx="45720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5C5C5F"/>
                </a:solidFill>
                <a:latin typeface="Quicksand"/>
                <a:ea typeface="Quicksand"/>
                <a:cs typeface="Quicksand"/>
                <a:sym typeface="Quicksand"/>
              </a:rPr>
              <a:t>MADE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557197" y="3254979"/>
            <a:ext cx="11862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OMAR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 LEISSY</a:t>
            </a:r>
            <a:endParaRPr/>
          </a:p>
        </p:txBody>
      </p:sp>
      <p:sp>
        <p:nvSpPr>
          <p:cNvPr id="278" name="Google Shape;278;p25"/>
          <p:cNvSpPr txBox="1"/>
          <p:nvPr/>
        </p:nvSpPr>
        <p:spPr>
          <a:xfrm>
            <a:off x="1843516" y="3254979"/>
            <a:ext cx="11862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MARIAM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REDA</a:t>
            </a:r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3036028" y="3254981"/>
            <a:ext cx="13994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MAZEN </a:t>
            </a:r>
            <a:b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 SEDFY</a:t>
            </a:r>
            <a:endParaRPr/>
          </a:p>
        </p:txBody>
      </p:sp>
      <p:sp>
        <p:nvSpPr>
          <p:cNvPr id="280" name="Google Shape;280;p25"/>
          <p:cNvSpPr txBox="1"/>
          <p:nvPr/>
        </p:nvSpPr>
        <p:spPr>
          <a:xfrm>
            <a:off x="4479446" y="3254979"/>
            <a:ext cx="11321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AHMED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TAREK</a:t>
            </a:r>
            <a:endParaRPr/>
          </a:p>
        </p:txBody>
      </p:sp>
      <p:sp>
        <p:nvSpPr>
          <p:cNvPr id="281" name="Google Shape;281;p25"/>
          <p:cNvSpPr txBox="1"/>
          <p:nvPr/>
        </p:nvSpPr>
        <p:spPr>
          <a:xfrm>
            <a:off x="5844863" y="3254979"/>
            <a:ext cx="113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MOHAB HAYTHAM</a:t>
            </a:r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7300484" y="3241279"/>
            <a:ext cx="118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MARWAN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MAHROUS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43"/>
          <p:cNvSpPr txBox="1"/>
          <p:nvPr>
            <p:ph type="title"/>
          </p:nvPr>
        </p:nvSpPr>
        <p:spPr>
          <a:xfrm>
            <a:off x="352549" y="43566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BCI DEVICES</a:t>
            </a:r>
            <a:endParaRPr/>
          </a:p>
        </p:txBody>
      </p:sp>
      <p:sp>
        <p:nvSpPr>
          <p:cNvPr id="501" name="Google Shape;501;p43"/>
          <p:cNvSpPr txBox="1"/>
          <p:nvPr>
            <p:ph idx="1" type="subTitle"/>
          </p:nvPr>
        </p:nvSpPr>
        <p:spPr>
          <a:xfrm>
            <a:off x="352558" y="1365339"/>
            <a:ext cx="25569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>
                <a:latin typeface="Mulish Medium"/>
                <a:ea typeface="Mulish Medium"/>
                <a:cs typeface="Mulish Medium"/>
                <a:sym typeface="Mulish Medium"/>
              </a:rPr>
              <a:t>Unicorn Hybrid Black is a Brain-Computer Interface (BCI) headset developed by g.tec, designed for non-invasive EEG data acquisition. It is commonly used in research and practical applications due to its advanced features and user-friendly design.</a:t>
            </a:r>
            <a:endParaRPr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  <p:sp>
        <p:nvSpPr>
          <p:cNvPr id="502" name="Google Shape;502;p43"/>
          <p:cNvSpPr txBox="1"/>
          <p:nvPr>
            <p:ph idx="2" type="subTitle"/>
          </p:nvPr>
        </p:nvSpPr>
        <p:spPr>
          <a:xfrm>
            <a:off x="6142826" y="1426630"/>
            <a:ext cx="25569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>
                <a:latin typeface="Mulish Medium"/>
                <a:ea typeface="Mulish Medium"/>
                <a:cs typeface="Mulish Medium"/>
                <a:sym typeface="Mulish Medium"/>
              </a:rPr>
              <a:t>Emotiv Epoc+ is a portable and non-invasive EEG headset developed by Emotiv, designed for real-time brainwave monitoring and applications in neuroscience, research, and consumer-focused use cases. </a:t>
            </a:r>
            <a:endParaRPr sz="110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503" name="Google Shape;503;p43"/>
          <p:cNvSpPr txBox="1"/>
          <p:nvPr>
            <p:ph idx="3" type="subTitle"/>
          </p:nvPr>
        </p:nvSpPr>
        <p:spPr>
          <a:xfrm>
            <a:off x="3434994" y="1354968"/>
            <a:ext cx="25569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latin typeface="Mulish Medium"/>
                <a:ea typeface="Mulish Medium"/>
                <a:cs typeface="Mulish Medium"/>
                <a:sym typeface="Mulish Medium"/>
              </a:rPr>
              <a:t>Neurosity Crown is a cutting-edge, non-invasive brain-computer interface (BCI) device designed to monitor and enhance mental performance through real-time EEG analysis. Developed by Neurosity, the device is tailored for productivity, mindfulness, and wellness applications, offering insights into cognitive states. </a:t>
            </a:r>
            <a:endParaRPr sz="105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504" name="Google Shape;504;p43"/>
          <p:cNvSpPr txBox="1"/>
          <p:nvPr>
            <p:ph idx="5" type="subTitle"/>
          </p:nvPr>
        </p:nvSpPr>
        <p:spPr>
          <a:xfrm>
            <a:off x="6142827" y="1060516"/>
            <a:ext cx="2556900" cy="354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Emotiv Epoc+</a:t>
            </a:r>
            <a:endParaRPr/>
          </a:p>
        </p:txBody>
      </p:sp>
      <p:sp>
        <p:nvSpPr>
          <p:cNvPr id="505" name="Google Shape;505;p43"/>
          <p:cNvSpPr txBox="1"/>
          <p:nvPr>
            <p:ph idx="6" type="subTitle"/>
          </p:nvPr>
        </p:nvSpPr>
        <p:spPr>
          <a:xfrm>
            <a:off x="3434994" y="1060516"/>
            <a:ext cx="2556900" cy="354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Neurosity Crown</a:t>
            </a:r>
            <a:endParaRPr/>
          </a:p>
        </p:txBody>
      </p:sp>
      <p:sp>
        <p:nvSpPr>
          <p:cNvPr id="506" name="Google Shape;506;p43"/>
          <p:cNvSpPr txBox="1"/>
          <p:nvPr>
            <p:ph idx="7" type="subTitle"/>
          </p:nvPr>
        </p:nvSpPr>
        <p:spPr>
          <a:xfrm>
            <a:off x="352549" y="1060516"/>
            <a:ext cx="3026225" cy="354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Unicorn Hybrid Black </a:t>
            </a:r>
            <a:endParaRPr/>
          </a:p>
        </p:txBody>
      </p:sp>
      <p:pic>
        <p:nvPicPr>
          <p:cNvPr id="507" name="Google Shape;5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716" y="3273736"/>
            <a:ext cx="1842169" cy="137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9950" y="3322398"/>
            <a:ext cx="1900175" cy="1341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otiv Epoc+ Headset | Mindz Brainplay" id="509" name="Google Shape;50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1078" y="3256327"/>
            <a:ext cx="2120397" cy="134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/>
          <p:nvPr>
            <p:ph idx="12" type="sldNum"/>
          </p:nvPr>
        </p:nvSpPr>
        <p:spPr>
          <a:xfrm>
            <a:off x="4324460" y="4321628"/>
            <a:ext cx="566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>
                <a:highlight>
                  <a:schemeClr val="lt2"/>
                </a:highlight>
              </a:rPr>
              <a:t>Types of Neural Stimuli</a:t>
            </a:r>
            <a:endParaRPr sz="2950"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516" name="Google Shape;516;p44"/>
          <p:cNvSpPr/>
          <p:nvPr/>
        </p:nvSpPr>
        <p:spPr>
          <a:xfrm>
            <a:off x="3949575" y="1323375"/>
            <a:ext cx="1680900" cy="433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EEG SIGNALS</a:t>
            </a:r>
            <a:endParaRPr b="1" sz="2100">
              <a:solidFill>
                <a:schemeClr val="accent4"/>
              </a:solidFill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5630625" y="2385041"/>
            <a:ext cx="2331000" cy="5457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Spontaneous</a:t>
            </a:r>
            <a:endParaRPr b="1"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1253675" y="2385041"/>
            <a:ext cx="2695800" cy="5457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Evoked Potential</a:t>
            </a:r>
            <a:endParaRPr b="1"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574175" y="3363900"/>
            <a:ext cx="4054800" cy="695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b="1"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ccur without external stimulation such as motor imagery, such as ERP.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0" name="Google Shape;520;p44"/>
          <p:cNvCxnSpPr>
            <a:stCxn id="516" idx="2"/>
            <a:endCxn id="517" idx="0"/>
          </p:cNvCxnSpPr>
          <p:nvPr/>
        </p:nvCxnSpPr>
        <p:spPr>
          <a:xfrm flipH="1" rot="-5400000">
            <a:off x="5478825" y="1067775"/>
            <a:ext cx="628500" cy="2006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1" name="Google Shape;521;p44"/>
          <p:cNvCxnSpPr>
            <a:stCxn id="518" idx="0"/>
            <a:endCxn id="516" idx="2"/>
          </p:cNvCxnSpPr>
          <p:nvPr/>
        </p:nvCxnSpPr>
        <p:spPr>
          <a:xfrm rot="-5400000">
            <a:off x="3381575" y="976541"/>
            <a:ext cx="628500" cy="2188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2" name="Google Shape;522;p44"/>
          <p:cNvSpPr/>
          <p:nvPr/>
        </p:nvSpPr>
        <p:spPr>
          <a:xfrm>
            <a:off x="4768722" y="3363900"/>
            <a:ext cx="4054800" cy="695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</a:t>
            </a:r>
            <a:r>
              <a:rPr b="1"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lectrical signals generated by the brain in response to external stimuli</a:t>
            </a: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3" name="Google Shape;523;p44"/>
          <p:cNvCxnSpPr>
            <a:stCxn id="518" idx="2"/>
            <a:endCxn id="519" idx="0"/>
          </p:cNvCxnSpPr>
          <p:nvPr/>
        </p:nvCxnSpPr>
        <p:spPr>
          <a:xfrm>
            <a:off x="2601575" y="2930741"/>
            <a:ext cx="0" cy="43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44"/>
          <p:cNvCxnSpPr>
            <a:stCxn id="517" idx="2"/>
            <a:endCxn id="522" idx="0"/>
          </p:cNvCxnSpPr>
          <p:nvPr/>
        </p:nvCxnSpPr>
        <p:spPr>
          <a:xfrm>
            <a:off x="6796125" y="2930741"/>
            <a:ext cx="0" cy="43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/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ERP</a:t>
            </a:r>
            <a:endParaRPr sz="3200"/>
          </a:p>
        </p:txBody>
      </p:sp>
      <p:sp>
        <p:nvSpPr>
          <p:cNvPr id="530" name="Google Shape;530;p45"/>
          <p:cNvSpPr txBox="1"/>
          <p:nvPr>
            <p:ph idx="1" type="subTitle"/>
          </p:nvPr>
        </p:nvSpPr>
        <p:spPr>
          <a:xfrm>
            <a:off x="1959250" y="2939075"/>
            <a:ext cx="5225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b="1" lang="en">
                <a:highlight>
                  <a:srgbClr val="FAFAFA"/>
                </a:highlight>
              </a:rPr>
              <a:t>Event-Related Potential</a:t>
            </a:r>
            <a:endParaRPr>
              <a:highlight>
                <a:srgbClr val="FAFAFA"/>
              </a:highlight>
            </a:endParaRPr>
          </a:p>
        </p:txBody>
      </p:sp>
      <p:sp>
        <p:nvSpPr>
          <p:cNvPr id="531" name="Google Shape;531;p45"/>
          <p:cNvSpPr txBox="1"/>
          <p:nvPr>
            <p:ph idx="2" type="title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2" name="Google Shape;532;p4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45"/>
          <p:cNvCxnSpPr/>
          <p:nvPr/>
        </p:nvCxnSpPr>
        <p:spPr>
          <a:xfrm flipH="1" rot="10800000">
            <a:off x="1600600" y="2910566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34" name="Google Shape;534;p45"/>
          <p:cNvCxnSpPr/>
          <p:nvPr/>
        </p:nvCxnSpPr>
        <p:spPr>
          <a:xfrm flipH="1" rot="10800000">
            <a:off x="1600600" y="1714341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5" name="Google Shape;535;p45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5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What is ERP</a:t>
            </a:r>
            <a:r>
              <a:rPr lang="en" sz="1800">
                <a:highlight>
                  <a:srgbClr val="FAFAFA"/>
                </a:highlight>
              </a:rPr>
              <a:t>(Event-Related Potential)</a:t>
            </a:r>
            <a:endParaRPr sz="1800">
              <a:highlight>
                <a:srgbClr val="FAFAFA"/>
              </a:highlight>
            </a:endParaRPr>
          </a:p>
        </p:txBody>
      </p:sp>
      <p:sp>
        <p:nvSpPr>
          <p:cNvPr id="543" name="Google Shape;543;p46"/>
          <p:cNvSpPr txBox="1"/>
          <p:nvPr>
            <p:ph idx="1" type="body"/>
          </p:nvPr>
        </p:nvSpPr>
        <p:spPr>
          <a:xfrm>
            <a:off x="720000" y="1215750"/>
            <a:ext cx="43503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ERPs are brain activity changes triggered by events, measured with EEG.</a:t>
            </a:r>
            <a:endParaRPr>
              <a:highlight>
                <a:srgbClr val="FAFA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b="1" lang="en">
                <a:highlight>
                  <a:srgbClr val="FAFAFA"/>
                </a:highlight>
              </a:rPr>
              <a:t>Applications</a:t>
            </a:r>
            <a:r>
              <a:rPr lang="en">
                <a:highlight>
                  <a:srgbClr val="FAFAFA"/>
                </a:highlight>
              </a:rPr>
              <a:t>: Communication tools, device control, and gaming.</a:t>
            </a:r>
            <a:endParaRPr>
              <a:highlight>
                <a:srgbClr val="FAFA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Light"/>
              <a:buChar char="●"/>
            </a:pPr>
            <a:r>
              <a:rPr b="1" lang="en">
                <a:highlight>
                  <a:srgbClr val="FAFAFA"/>
                </a:highlight>
              </a:rPr>
              <a:t>Benefits</a:t>
            </a:r>
            <a:r>
              <a:rPr lang="en">
                <a:highlight>
                  <a:srgbClr val="FAFAFA"/>
                </a:highlight>
              </a:rPr>
              <a:t>: Enable non-invasive, real-time BCI interactions.</a:t>
            </a:r>
            <a:endParaRPr>
              <a:highlight>
                <a:srgbClr val="FAFA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Light"/>
              <a:buChar char="●"/>
            </a:pPr>
            <a:r>
              <a:rPr b="1" lang="en">
                <a:highlight>
                  <a:srgbClr val="FAFAFA"/>
                </a:highlight>
              </a:rPr>
              <a:t>Challenges</a:t>
            </a:r>
            <a:r>
              <a:rPr lang="en">
                <a:highlight>
                  <a:srgbClr val="FAFAFA"/>
                </a:highlight>
              </a:rPr>
              <a:t>: Signal noise and user training requirements.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544" name="Google Shape;5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300" y="1170125"/>
            <a:ext cx="3921301" cy="260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7"/>
          <p:cNvSpPr txBox="1"/>
          <p:nvPr>
            <p:ph type="title"/>
          </p:nvPr>
        </p:nvSpPr>
        <p:spPr>
          <a:xfrm>
            <a:off x="720000" y="445025"/>
            <a:ext cx="8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</a:rPr>
              <a:t>ERP</a:t>
            </a:r>
            <a:r>
              <a:rPr lang="en" sz="1800">
                <a:highlight>
                  <a:schemeClr val="lt2"/>
                </a:highlight>
              </a:rPr>
              <a:t>(Event-Related Potential)</a:t>
            </a:r>
            <a:r>
              <a:rPr lang="en">
                <a:highlight>
                  <a:schemeClr val="lt2"/>
                </a:highlight>
              </a:rPr>
              <a:t> Components</a:t>
            </a:r>
            <a:endParaRPr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47"/>
          <p:cNvGrpSpPr/>
          <p:nvPr/>
        </p:nvGrpSpPr>
        <p:grpSpPr>
          <a:xfrm>
            <a:off x="6254516" y="1069429"/>
            <a:ext cx="2887509" cy="2709013"/>
            <a:chOff x="6254516" y="1069429"/>
            <a:chExt cx="2887509" cy="2709013"/>
          </a:xfrm>
        </p:grpSpPr>
        <p:sp>
          <p:nvSpPr>
            <p:cNvPr id="552" name="Google Shape;552;p47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4" name="Google Shape;554;p47"/>
            <p:cNvSpPr txBox="1"/>
            <p:nvPr/>
          </p:nvSpPr>
          <p:spPr>
            <a:xfrm rot="-2700000">
              <a:off x="6408364" y="2026910"/>
              <a:ext cx="2955424" cy="596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highlight>
                    <a:srgbClr val="D8CEC9"/>
                  </a:highlight>
                  <a:latin typeface="Mulish"/>
                  <a:ea typeface="Mulish"/>
                  <a:cs typeface="Mulish"/>
                  <a:sym typeface="Mulish"/>
                </a:rPr>
                <a:t>Face and Object Processing Component</a:t>
              </a:r>
              <a:endParaRPr b="1" sz="2000">
                <a:solidFill>
                  <a:schemeClr val="dk1"/>
                </a:solidFill>
                <a:highlight>
                  <a:srgbClr val="D8CEC9"/>
                </a:highlight>
                <a:latin typeface="Quicksand"/>
                <a:ea typeface="Quicksand"/>
                <a:cs typeface="Quicksand"/>
                <a:sym typeface="Quicksan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5" name="Google Shape;555;p47"/>
            <p:cNvSpPr txBox="1"/>
            <p:nvPr/>
          </p:nvSpPr>
          <p:spPr>
            <a:xfrm rot="-2700000">
              <a:off x="6788358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rPr>
                <a:t>N170</a:t>
              </a:r>
              <a:endPara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6" name="Google Shape;556;p47"/>
          <p:cNvGrpSpPr/>
          <p:nvPr/>
        </p:nvGrpSpPr>
        <p:grpSpPr>
          <a:xfrm>
            <a:off x="4763151" y="1260027"/>
            <a:ext cx="2817695" cy="2520570"/>
            <a:chOff x="4763312" y="1316476"/>
            <a:chExt cx="2743618" cy="2463900"/>
          </a:xfrm>
        </p:grpSpPr>
        <p:sp>
          <p:nvSpPr>
            <p:cNvPr id="557" name="Google Shape;557;p47"/>
            <p:cNvSpPr/>
            <p:nvPr/>
          </p:nvSpPr>
          <p:spPr>
            <a:xfrm rot="2694042">
              <a:off x="5746861" y="1053529"/>
              <a:ext cx="489601" cy="2989795"/>
            </a:xfrm>
            <a:prstGeom prst="roundRect">
              <a:avLst>
                <a:gd fmla="val 46914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9" name="Google Shape;559;p47"/>
            <p:cNvSpPr txBox="1"/>
            <p:nvPr/>
          </p:nvSpPr>
          <p:spPr>
            <a:xfrm rot="-2700000">
              <a:off x="4865901" y="2213704"/>
              <a:ext cx="256722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highlight>
                    <a:srgbClr val="D8CEC9"/>
                  </a:highlight>
                  <a:latin typeface="Mulish"/>
                  <a:ea typeface="Mulish"/>
                  <a:cs typeface="Mulish"/>
                  <a:sym typeface="Mulish"/>
                </a:rPr>
                <a:t>Attention-Related Components</a:t>
              </a:r>
              <a:endParaRPr b="1" sz="1100">
                <a:solidFill>
                  <a:schemeClr val="dk1"/>
                </a:solidFill>
                <a:highlight>
                  <a:srgbClr val="D8CEC9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0" name="Google Shape;560;p47"/>
            <p:cNvSpPr txBox="1"/>
            <p:nvPr/>
          </p:nvSpPr>
          <p:spPr>
            <a:xfrm rot="-2700000">
              <a:off x="5266047" y="2500567"/>
              <a:ext cx="2442064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highlight>
                    <a:schemeClr val="lt2"/>
                  </a:highlight>
                  <a:latin typeface="Mulish"/>
                  <a:ea typeface="Mulish"/>
                  <a:cs typeface="Mulish"/>
                  <a:sym typeface="Mulish"/>
                </a:rPr>
                <a:t>Mismatch Negativity (MMN)</a:t>
              </a:r>
              <a:endParaRPr sz="1000">
                <a:solidFill>
                  <a:schemeClr val="dk1"/>
                </a:solidFill>
                <a:highlight>
                  <a:schemeClr val="lt2"/>
                </a:highlight>
                <a:latin typeface="Mulish"/>
                <a:ea typeface="Mulish"/>
                <a:cs typeface="Mulish"/>
                <a:sym typeface="Mulis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highlight>
                    <a:schemeClr val="lt2"/>
                  </a:highlight>
                  <a:latin typeface="Mulish"/>
                  <a:ea typeface="Mulish"/>
                  <a:cs typeface="Mulish"/>
                  <a:sym typeface="Mulish"/>
                </a:rPr>
                <a:t>Contingent Negative Variation (CNV)</a:t>
              </a:r>
              <a:r>
                <a:rPr lang="en" sz="650">
                  <a:solidFill>
                    <a:schemeClr val="accent2"/>
                  </a:solidFill>
                  <a:highlight>
                    <a:schemeClr val="lt2"/>
                  </a:highlight>
                </a:rPr>
                <a:t>)</a:t>
              </a:r>
              <a:endParaRPr sz="650">
                <a:solidFill>
                  <a:schemeClr val="accent2"/>
                </a:solidFill>
                <a:highlight>
                  <a:schemeClr val="lt2"/>
                </a:highlight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1" name="Google Shape;561;p47"/>
          <p:cNvGrpSpPr/>
          <p:nvPr/>
        </p:nvGrpSpPr>
        <p:grpSpPr>
          <a:xfrm>
            <a:off x="3269751" y="1250500"/>
            <a:ext cx="2604522" cy="2527943"/>
            <a:chOff x="3269751" y="1250500"/>
            <a:chExt cx="2604522" cy="2527943"/>
          </a:xfrm>
        </p:grpSpPr>
        <p:sp>
          <p:nvSpPr>
            <p:cNvPr id="562" name="Google Shape;562;p47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4" name="Google Shape;564;p47"/>
            <p:cNvSpPr txBox="1"/>
            <p:nvPr/>
          </p:nvSpPr>
          <p:spPr>
            <a:xfrm rot="-2700000">
              <a:off x="3327139" y="2169147"/>
              <a:ext cx="274032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highlight>
                    <a:srgbClr val="D8CEC9"/>
                  </a:highlight>
                  <a:latin typeface="Mulish"/>
                  <a:ea typeface="Mulish"/>
                  <a:cs typeface="Mulish"/>
                  <a:sym typeface="Mulish"/>
                </a:rPr>
                <a:t>Motor and Error Components</a:t>
              </a:r>
              <a:endParaRPr b="1" sz="1100">
                <a:solidFill>
                  <a:schemeClr val="dk1"/>
                </a:solidFill>
                <a:highlight>
                  <a:srgbClr val="D8CEC9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5" name="Google Shape;565;p47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highlight>
                    <a:schemeClr val="lt2"/>
                  </a:highlight>
                  <a:latin typeface="Mulish"/>
                  <a:ea typeface="Mulish"/>
                  <a:cs typeface="Mulish"/>
                  <a:sym typeface="Mulish"/>
                </a:rPr>
                <a:t>Bereitschaftspotential (BP)</a:t>
              </a:r>
              <a:endParaRPr sz="1100">
                <a:solidFill>
                  <a:schemeClr val="dk1"/>
                </a:solidFill>
                <a:highlight>
                  <a:schemeClr val="lt2"/>
                </a:highlight>
                <a:latin typeface="Mulish"/>
                <a:ea typeface="Mulish"/>
                <a:cs typeface="Mulish"/>
                <a:sym typeface="Mulis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highlight>
                    <a:schemeClr val="lt2"/>
                  </a:highlight>
                  <a:latin typeface="Mulish"/>
                  <a:ea typeface="Mulish"/>
                  <a:cs typeface="Mulish"/>
                  <a:sym typeface="Mulish"/>
                </a:rPr>
                <a:t>Error-Related Negativity (ERN)</a:t>
              </a:r>
              <a:endParaRPr sz="11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5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6" name="Google Shape;566;p47"/>
          <p:cNvGrpSpPr/>
          <p:nvPr/>
        </p:nvGrpSpPr>
        <p:grpSpPr>
          <a:xfrm>
            <a:off x="1776626" y="1318143"/>
            <a:ext cx="2604522" cy="2460300"/>
            <a:chOff x="1776626" y="1318143"/>
            <a:chExt cx="2604522" cy="2460300"/>
          </a:xfrm>
        </p:grpSpPr>
        <p:grpSp>
          <p:nvGrpSpPr>
            <p:cNvPr id="567" name="Google Shape;567;p47"/>
            <p:cNvGrpSpPr/>
            <p:nvPr/>
          </p:nvGrpSpPr>
          <p:grpSpPr>
            <a:xfrm>
              <a:off x="1776626" y="1318143"/>
              <a:ext cx="2604522" cy="2460300"/>
              <a:chOff x="1776626" y="1318143"/>
              <a:chExt cx="2604522" cy="2460300"/>
            </a:xfrm>
          </p:grpSpPr>
          <p:sp>
            <p:nvSpPr>
              <p:cNvPr id="568" name="Google Shape;568;p47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47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dk1"/>
                    </a:solidFill>
                    <a:highlight>
                      <a:srgbClr val="D8CEC9"/>
                    </a:highlight>
                  </a:rPr>
                  <a:t>Cognitive Components</a:t>
                </a:r>
                <a:endParaRPr b="1" sz="1100">
                  <a:solidFill>
                    <a:schemeClr val="dk1"/>
                  </a:solidFill>
                  <a:highlight>
                    <a:srgbClr val="D8CEC9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0" name="Google Shape;570;p47"/>
              <p:cNvSpPr txBox="1"/>
              <p:nvPr/>
            </p:nvSpPr>
            <p:spPr>
              <a:xfrm rot="-2700000">
                <a:off x="2310468" y="2571061"/>
                <a:ext cx="2242660" cy="442507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highlight>
                      <a:schemeClr val="lt2"/>
                    </a:highlight>
                  </a:rPr>
                  <a:t>P300 / N400 / P600</a:t>
                </a:r>
                <a:endParaRPr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71" name="Google Shape;571;p47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2" name="Google Shape;572;p47"/>
          <p:cNvGrpSpPr/>
          <p:nvPr/>
        </p:nvGrpSpPr>
        <p:grpSpPr>
          <a:xfrm>
            <a:off x="284959" y="1318143"/>
            <a:ext cx="2604522" cy="2460300"/>
            <a:chOff x="284959" y="1318143"/>
            <a:chExt cx="2604522" cy="2460300"/>
          </a:xfrm>
        </p:grpSpPr>
        <p:sp>
          <p:nvSpPr>
            <p:cNvPr id="573" name="Google Shape;573;p47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5" name="Google Shape;575;p47"/>
            <p:cNvSpPr txBox="1"/>
            <p:nvPr/>
          </p:nvSpPr>
          <p:spPr>
            <a:xfrm rot="-2700000">
              <a:off x="474481" y="2275597"/>
              <a:ext cx="2298238" cy="3428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14141"/>
                  </a:solidFill>
                  <a:highlight>
                    <a:srgbClr val="D8CEC9"/>
                  </a:highlight>
                  <a:latin typeface="Mulish"/>
                  <a:ea typeface="Mulish"/>
                  <a:cs typeface="Mulish"/>
                  <a:sym typeface="Mulish"/>
                </a:rPr>
                <a:t>Sensory Components</a:t>
              </a:r>
              <a:endParaRPr b="1" sz="1100">
                <a:solidFill>
                  <a:srgbClr val="414141"/>
                </a:solidFill>
                <a:highlight>
                  <a:srgbClr val="D8CEC9"/>
                </a:highlight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76" name="Google Shape;576;p47"/>
            <p:cNvSpPr txBox="1"/>
            <p:nvPr/>
          </p:nvSpPr>
          <p:spPr>
            <a:xfrm rot="-2700000">
              <a:off x="818801" y="2571061"/>
              <a:ext cx="2242660" cy="442507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2"/>
                  </a:highlight>
                  <a:latin typeface="Mulish"/>
                  <a:ea typeface="Mulish"/>
                  <a:cs typeface="Mulish"/>
                  <a:sym typeface="Mulish"/>
                </a:rPr>
                <a:t>P50 / N100 / P200</a:t>
              </a:r>
              <a:endPara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8"/>
          <p:cNvSpPr txBox="1"/>
          <p:nvPr>
            <p:ph type="title"/>
          </p:nvPr>
        </p:nvSpPr>
        <p:spPr>
          <a:xfrm>
            <a:off x="720000" y="445025"/>
            <a:ext cx="821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Why ERP NOT SSEP </a:t>
            </a:r>
            <a:r>
              <a:rPr lang="en" sz="1800">
                <a:highlight>
                  <a:srgbClr val="FAFAFA"/>
                </a:highlight>
              </a:rPr>
              <a:t>(Somatosensory Evoked Potentials)</a:t>
            </a:r>
            <a:endParaRPr sz="18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8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rgbClr val="FAFAFA"/>
                </a:highlight>
              </a:rPr>
              <a:t>Timing and Precision (Time-locked)</a:t>
            </a:r>
            <a:endParaRPr>
              <a:highlight>
                <a:srgbClr val="FAFA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rgbClr val="FAFAFA"/>
                </a:highlight>
              </a:rPr>
              <a:t>Cognitive Feedback (Trigger)</a:t>
            </a:r>
            <a:endParaRPr>
              <a:highlight>
                <a:srgbClr val="FAFA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chemeClr val="lt2"/>
                </a:highlight>
              </a:rPr>
              <a:t>Player Comfort</a:t>
            </a:r>
            <a:endParaRPr>
              <a:highlight>
                <a:srgbClr val="FAFAFA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chemeClr val="lt2"/>
                </a:highlight>
              </a:rPr>
              <a:t>Flexibility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AFAFA"/>
              </a:highlight>
            </a:endParaRPr>
          </a:p>
        </p:txBody>
      </p:sp>
      <p:pic>
        <p:nvPicPr>
          <p:cNvPr id="584" name="Google Shape;584;p48"/>
          <p:cNvPicPr preferRelativeResize="0"/>
          <p:nvPr/>
        </p:nvPicPr>
        <p:blipFill rotWithShape="1">
          <a:blip r:embed="rId3">
            <a:alphaModFix/>
          </a:blip>
          <a:srcRect b="0" l="62487" r="0" t="0"/>
          <a:stretch/>
        </p:blipFill>
        <p:spPr>
          <a:xfrm>
            <a:off x="5712875" y="1509614"/>
            <a:ext cx="2561700" cy="2505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What is P300 AND WHY</a:t>
            </a:r>
            <a:endParaRPr>
              <a:highlight>
                <a:srgbClr val="FAFAFA"/>
              </a:highlight>
            </a:endParaRPr>
          </a:p>
        </p:txBody>
      </p:sp>
      <p:sp>
        <p:nvSpPr>
          <p:cNvPr id="591" name="Google Shape;591;p49"/>
          <p:cNvSpPr txBox="1"/>
          <p:nvPr>
            <p:ph idx="1" type="body"/>
          </p:nvPr>
        </p:nvSpPr>
        <p:spPr>
          <a:xfrm>
            <a:off x="720000" y="1215750"/>
            <a:ext cx="43503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The *P300* is a positive peak in EEG occurring about 300ms  after a stimulus, associated with attention, memory, and decision-making.</a:t>
            </a:r>
            <a:endParaRPr sz="1300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rgbClr val="FAFAFA"/>
                </a:highlight>
              </a:rPr>
              <a:t>Reliable Signal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rgbClr val="FAFAFA"/>
                </a:highlight>
              </a:rPr>
              <a:t>Fast Response Time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rgbClr val="FAFAFA"/>
                </a:highlight>
              </a:rPr>
              <a:t>Non-Invasive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AFAFA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highlight>
                  <a:srgbClr val="FAFAFA"/>
                </a:highlight>
              </a:rPr>
              <a:t>Low Cognitive Load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592" name="Google Shape;5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475" y="1017725"/>
            <a:ext cx="2921651" cy="202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9" title="e824b899a9014c08eb7191a6077b02087bf4f46f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438" y="3046550"/>
            <a:ext cx="2175725" cy="16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"/>
          <p:cNvSpPr txBox="1"/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APPLICATIONS </a:t>
            </a:r>
            <a:r>
              <a:rPr lang="en" sz="3200"/>
              <a:t>DESIGN</a:t>
            </a:r>
            <a:endParaRPr sz="3200"/>
          </a:p>
        </p:txBody>
      </p:sp>
      <p:sp>
        <p:nvSpPr>
          <p:cNvPr id="599" name="Google Shape;599;p50"/>
          <p:cNvSpPr txBox="1"/>
          <p:nvPr>
            <p:ph idx="2" type="title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00" name="Google Shape;600;p50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1" name="Google Shape;601;p50"/>
          <p:cNvCxnSpPr/>
          <p:nvPr/>
        </p:nvCxnSpPr>
        <p:spPr>
          <a:xfrm flipH="1" rot="10800000">
            <a:off x="1600600" y="2910566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02" name="Google Shape;602;p50"/>
          <p:cNvCxnSpPr/>
          <p:nvPr/>
        </p:nvCxnSpPr>
        <p:spPr>
          <a:xfrm flipH="1" rot="10800000">
            <a:off x="1600600" y="1714341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03" name="Google Shape;603;p50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0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Applications Design</a:t>
            </a:r>
            <a:endParaRPr/>
          </a:p>
        </p:txBody>
      </p:sp>
      <p:sp>
        <p:nvSpPr>
          <p:cNvPr id="611" name="Google Shape;611;p51"/>
          <p:cNvSpPr txBox="1"/>
          <p:nvPr>
            <p:ph idx="4" type="subTitle"/>
          </p:nvPr>
        </p:nvSpPr>
        <p:spPr>
          <a:xfrm>
            <a:off x="937619" y="1807400"/>
            <a:ext cx="2175300" cy="365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 sz="1200"/>
              <a:t>EDUCATIONAL</a:t>
            </a:r>
            <a:r>
              <a:rPr lang="en" sz="1200"/>
              <a:t> WEBSITE</a:t>
            </a:r>
            <a:endParaRPr/>
          </a:p>
        </p:txBody>
      </p:sp>
      <p:sp>
        <p:nvSpPr>
          <p:cNvPr id="612" name="Google Shape;612;p51"/>
          <p:cNvSpPr txBox="1"/>
          <p:nvPr>
            <p:ph idx="5" type="subTitle"/>
          </p:nvPr>
        </p:nvSpPr>
        <p:spPr>
          <a:xfrm>
            <a:off x="3484346" y="1807400"/>
            <a:ext cx="2175300" cy="365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 sz="1200"/>
              <a:t>MAZE GAME</a:t>
            </a:r>
            <a:endParaRPr/>
          </a:p>
        </p:txBody>
      </p:sp>
      <p:sp>
        <p:nvSpPr>
          <p:cNvPr id="613" name="Google Shape;613;p51"/>
          <p:cNvSpPr txBox="1"/>
          <p:nvPr>
            <p:ph idx="6" type="subTitle"/>
          </p:nvPr>
        </p:nvSpPr>
        <p:spPr>
          <a:xfrm>
            <a:off x="5969124" y="1807400"/>
            <a:ext cx="2175300" cy="365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 sz="1200"/>
              <a:t>UNO GAME</a:t>
            </a:r>
            <a:endParaRPr/>
          </a:p>
        </p:txBody>
      </p:sp>
      <p:pic>
        <p:nvPicPr>
          <p:cNvPr id="614" name="Google Shape;61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4350" y="2305897"/>
            <a:ext cx="2175299" cy="142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625" y="2305900"/>
            <a:ext cx="2175301" cy="14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125" y="2305900"/>
            <a:ext cx="2175301" cy="14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2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/>
              <a:t>APPLICATIONS LAYOUT AND OFFLINE FLASHING</a:t>
            </a:r>
            <a:endParaRPr sz="2600"/>
          </a:p>
        </p:txBody>
      </p:sp>
      <p:sp>
        <p:nvSpPr>
          <p:cNvPr id="623" name="Google Shape;623;p52"/>
          <p:cNvSpPr txBox="1"/>
          <p:nvPr>
            <p:ph idx="1" type="subTitle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Flash red on 9 random buttons nine times non-target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In the 10</a:t>
            </a:r>
            <a:r>
              <a:rPr baseline="30000" lang="en"/>
              <a:t>th</a:t>
            </a:r>
            <a:r>
              <a:rPr lang="en"/>
              <a:t> flash it intersects with the yellow target button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It waits for this loop to happen 3 times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On the 3</a:t>
            </a:r>
            <a:r>
              <a:rPr baseline="30000" lang="en"/>
              <a:t>rd</a:t>
            </a:r>
            <a:r>
              <a:rPr lang="en"/>
              <a:t> time it sends button data to the interface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Moves to the next target button and redo the previous steps until task is over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 b="1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52"/>
          <p:cNvSpPr txBox="1"/>
          <p:nvPr>
            <p:ph idx="2" type="subTitle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1/3 OF THE SCREEN BUTTONS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2/3 OF THE SCREEN IS THE TASK</a:t>
            </a:r>
            <a:endParaRPr/>
          </a:p>
        </p:txBody>
      </p:sp>
      <p:sp>
        <p:nvSpPr>
          <p:cNvPr id="625" name="Google Shape;625;p52"/>
          <p:cNvSpPr txBox="1"/>
          <p:nvPr>
            <p:ph idx="3" type="subTitle"/>
          </p:nvPr>
        </p:nvSpPr>
        <p:spPr>
          <a:xfrm>
            <a:off x="726675" y="1313225"/>
            <a:ext cx="3698100" cy="422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626" name="Google Shape;626;p52"/>
          <p:cNvSpPr txBox="1"/>
          <p:nvPr>
            <p:ph idx="4" type="subTitle"/>
          </p:nvPr>
        </p:nvSpPr>
        <p:spPr>
          <a:xfrm>
            <a:off x="4747375" y="1313225"/>
            <a:ext cx="3698100" cy="422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</a:pPr>
            <a:r>
              <a:rPr lang="en"/>
              <a:t>OFFLINE FLASHING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8" name="Google Shape;288;p26"/>
          <p:cNvSpPr txBox="1"/>
          <p:nvPr>
            <p:ph idx="5" type="title"/>
          </p:nvPr>
        </p:nvSpPr>
        <p:spPr>
          <a:xfrm>
            <a:off x="713142" y="1141300"/>
            <a:ext cx="663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9" name="Google Shape;289;p26"/>
          <p:cNvSpPr txBox="1"/>
          <p:nvPr>
            <p:ph idx="6" type="title"/>
          </p:nvPr>
        </p:nvSpPr>
        <p:spPr>
          <a:xfrm>
            <a:off x="3385268" y="2136189"/>
            <a:ext cx="663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0" name="Google Shape;290;p26"/>
          <p:cNvSpPr txBox="1"/>
          <p:nvPr>
            <p:ph idx="7" type="title"/>
          </p:nvPr>
        </p:nvSpPr>
        <p:spPr>
          <a:xfrm>
            <a:off x="713142" y="2136199"/>
            <a:ext cx="663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1" name="Google Shape;291;p26"/>
          <p:cNvSpPr txBox="1"/>
          <p:nvPr>
            <p:ph idx="8" type="title"/>
          </p:nvPr>
        </p:nvSpPr>
        <p:spPr>
          <a:xfrm>
            <a:off x="3389010" y="1141962"/>
            <a:ext cx="663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2" name="Google Shape;292;p26"/>
          <p:cNvSpPr txBox="1"/>
          <p:nvPr>
            <p:ph idx="14" type="title"/>
          </p:nvPr>
        </p:nvSpPr>
        <p:spPr>
          <a:xfrm>
            <a:off x="5982190" y="2136189"/>
            <a:ext cx="663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93" name="Google Shape;293;p26"/>
          <p:cNvSpPr txBox="1"/>
          <p:nvPr>
            <p:ph idx="15" type="title"/>
          </p:nvPr>
        </p:nvSpPr>
        <p:spPr>
          <a:xfrm>
            <a:off x="6057408" y="1141962"/>
            <a:ext cx="663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4" name="Google Shape;294;p26"/>
          <p:cNvSpPr txBox="1"/>
          <p:nvPr>
            <p:ph idx="16" type="subTitle"/>
          </p:nvPr>
        </p:nvSpPr>
        <p:spPr>
          <a:xfrm>
            <a:off x="713142" y="1532614"/>
            <a:ext cx="2450400" cy="37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>
                <a:latin typeface="Mulish Medium"/>
                <a:ea typeface="Mulish Medium"/>
                <a:cs typeface="Mulish Medium"/>
                <a:sym typeface="Mulish Medium"/>
              </a:rPr>
              <a:t>INTRODUCTION</a:t>
            </a:r>
            <a:endParaRPr b="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95" name="Google Shape;295;p26"/>
          <p:cNvSpPr txBox="1"/>
          <p:nvPr>
            <p:ph idx="17" type="subTitle"/>
          </p:nvPr>
        </p:nvSpPr>
        <p:spPr>
          <a:xfrm>
            <a:off x="714659" y="2519635"/>
            <a:ext cx="2450400" cy="36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>
                <a:latin typeface="Mulish Medium"/>
                <a:ea typeface="Mulish Medium"/>
                <a:cs typeface="Mulish Medium"/>
                <a:sym typeface="Mulish Medium"/>
              </a:rPr>
              <a:t>ERP</a:t>
            </a:r>
            <a:endParaRPr b="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96" name="Google Shape;296;p26"/>
          <p:cNvSpPr txBox="1"/>
          <p:nvPr>
            <p:ph idx="18" type="subTitle"/>
          </p:nvPr>
        </p:nvSpPr>
        <p:spPr>
          <a:xfrm>
            <a:off x="3362829" y="2519625"/>
            <a:ext cx="2496900" cy="36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1600">
                <a:latin typeface="Mulish Medium"/>
                <a:ea typeface="Mulish Medium"/>
                <a:cs typeface="Mulish Medium"/>
                <a:sym typeface="Mulish Medium"/>
              </a:rPr>
              <a:t>APPLICATIONS DESIGN</a:t>
            </a:r>
            <a:endParaRPr b="0" sz="160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97" name="Google Shape;297;p26"/>
          <p:cNvSpPr txBox="1"/>
          <p:nvPr>
            <p:ph idx="19" type="subTitle"/>
          </p:nvPr>
        </p:nvSpPr>
        <p:spPr>
          <a:xfrm>
            <a:off x="3389010" y="1532614"/>
            <a:ext cx="2450400" cy="37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>
                <a:latin typeface="Mulish Medium"/>
                <a:ea typeface="Mulish Medium"/>
                <a:cs typeface="Mulish Medium"/>
                <a:sym typeface="Mulish Medium"/>
              </a:rPr>
              <a:t>BCI</a:t>
            </a:r>
            <a:endParaRPr b="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98" name="Google Shape;298;p26"/>
          <p:cNvSpPr txBox="1"/>
          <p:nvPr>
            <p:ph idx="20" type="subTitle"/>
          </p:nvPr>
        </p:nvSpPr>
        <p:spPr>
          <a:xfrm>
            <a:off x="6057433" y="2519625"/>
            <a:ext cx="2450400" cy="36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1900">
                <a:latin typeface="Mulish Medium"/>
                <a:ea typeface="Mulish Medium"/>
                <a:cs typeface="Mulish Medium"/>
                <a:sym typeface="Mulish Medium"/>
              </a:rPr>
              <a:t>OFFLINE ANALYSIS</a:t>
            </a:r>
            <a:endParaRPr b="0" sz="180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99" name="Google Shape;299;p26"/>
          <p:cNvSpPr txBox="1"/>
          <p:nvPr>
            <p:ph idx="21" type="subTitle"/>
          </p:nvPr>
        </p:nvSpPr>
        <p:spPr>
          <a:xfrm>
            <a:off x="6057408" y="1532614"/>
            <a:ext cx="2450400" cy="37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>
                <a:latin typeface="Quicksand Medium"/>
                <a:ea typeface="Quicksand Medium"/>
                <a:cs typeface="Quicksand Medium"/>
                <a:sym typeface="Quicksand Medium"/>
              </a:rPr>
              <a:t>EEG</a:t>
            </a:r>
            <a:endParaRPr b="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00" name="Google Shape;300;p2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26"/>
          <p:cNvSpPr txBox="1"/>
          <p:nvPr>
            <p:ph idx="17" type="subTitle"/>
          </p:nvPr>
        </p:nvSpPr>
        <p:spPr>
          <a:xfrm>
            <a:off x="713142" y="3497581"/>
            <a:ext cx="2450400" cy="36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1800">
                <a:latin typeface="Mulish Medium"/>
                <a:ea typeface="Mulish Medium"/>
                <a:cs typeface="Mulish Medium"/>
                <a:sym typeface="Mulish Medium"/>
              </a:rPr>
              <a:t>ONLINE ANALYSIS</a:t>
            </a:r>
            <a:endParaRPr b="0" sz="140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302" name="Google Shape;302;p26"/>
          <p:cNvSpPr txBox="1"/>
          <p:nvPr>
            <p:ph idx="14" type="title"/>
          </p:nvPr>
        </p:nvSpPr>
        <p:spPr>
          <a:xfrm>
            <a:off x="713130" y="3068273"/>
            <a:ext cx="663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303" name="Google Shape;303;p26"/>
          <p:cNvSpPr txBox="1"/>
          <p:nvPr>
            <p:ph idx="17" type="subTitle"/>
          </p:nvPr>
        </p:nvSpPr>
        <p:spPr>
          <a:xfrm>
            <a:off x="3390350" y="3497581"/>
            <a:ext cx="2450400" cy="36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>
                <a:latin typeface="Quicksand Medium"/>
                <a:ea typeface="Quicksand Medium"/>
                <a:cs typeface="Quicksand Medium"/>
                <a:sym typeface="Quicksand Medium"/>
              </a:rPr>
              <a:t>LIMITATIONS</a:t>
            </a:r>
            <a:endParaRPr b="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04" name="Google Shape;304;p26"/>
          <p:cNvSpPr txBox="1"/>
          <p:nvPr>
            <p:ph idx="14" type="title"/>
          </p:nvPr>
        </p:nvSpPr>
        <p:spPr>
          <a:xfrm>
            <a:off x="3385256" y="3068273"/>
            <a:ext cx="663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305" name="Google Shape;305;p26"/>
          <p:cNvSpPr txBox="1"/>
          <p:nvPr>
            <p:ph idx="14" type="title"/>
          </p:nvPr>
        </p:nvSpPr>
        <p:spPr>
          <a:xfrm>
            <a:off x="5982190" y="3068273"/>
            <a:ext cx="663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306" name="Google Shape;306;p26"/>
          <p:cNvSpPr txBox="1"/>
          <p:nvPr>
            <p:ph idx="17" type="subTitle"/>
          </p:nvPr>
        </p:nvSpPr>
        <p:spPr>
          <a:xfrm>
            <a:off x="6067549" y="3497575"/>
            <a:ext cx="2450400" cy="36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1200">
                <a:latin typeface="Quicksand Medium"/>
                <a:ea typeface="Quicksand Medium"/>
                <a:cs typeface="Quicksand Medium"/>
                <a:sym typeface="Quicksand Medium"/>
              </a:rPr>
              <a:t>CONCLUSION &amp; FUTURE WORK</a:t>
            </a:r>
            <a:endParaRPr b="0" sz="60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307" name="Google Shape;307;p26"/>
          <p:cNvSpPr txBox="1"/>
          <p:nvPr>
            <p:ph idx="17" type="subTitle"/>
          </p:nvPr>
        </p:nvSpPr>
        <p:spPr>
          <a:xfrm>
            <a:off x="719990" y="4336874"/>
            <a:ext cx="2493300" cy="382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1300">
                <a:latin typeface="Mulish Medium"/>
                <a:ea typeface="Mulish Medium"/>
                <a:cs typeface="Mulish Medium"/>
                <a:sym typeface="Mulish Medium"/>
              </a:rPr>
              <a:t>BUSINESS MODEL CANVAS</a:t>
            </a:r>
            <a:endParaRPr b="0" sz="130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308" name="Google Shape;308;p26"/>
          <p:cNvSpPr txBox="1"/>
          <p:nvPr>
            <p:ph idx="14" type="title"/>
          </p:nvPr>
        </p:nvSpPr>
        <p:spPr>
          <a:xfrm>
            <a:off x="713150" y="3957984"/>
            <a:ext cx="663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10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OFFLINE INTERFACE</a:t>
            </a:r>
            <a:endParaRPr/>
          </a:p>
        </p:txBody>
      </p:sp>
      <p:pic>
        <p:nvPicPr>
          <p:cNvPr id="633" name="Google Shape;6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318" y="1347700"/>
            <a:ext cx="1133832" cy="17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325" y="1347700"/>
            <a:ext cx="2038925" cy="17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229300"/>
            <a:ext cx="3247275" cy="247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726" y="1229300"/>
            <a:ext cx="3247277" cy="247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highlight>
                  <a:srgbClr val="FAFAFA"/>
                </a:highlight>
              </a:rPr>
              <a:t>Button Flashing</a:t>
            </a:r>
            <a:endParaRPr>
              <a:highlight>
                <a:srgbClr val="FAFAFA"/>
              </a:highlight>
            </a:endParaRPr>
          </a:p>
        </p:txBody>
      </p:sp>
      <p:pic>
        <p:nvPicPr>
          <p:cNvPr id="643" name="Google Shape;6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925" y="1219225"/>
            <a:ext cx="4409075" cy="328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4" title="ced9238f-f642-4995-bba8-345806d3ad4d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25" y="1542200"/>
            <a:ext cx="3278925" cy="20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0" name="Google Shape;650;p55"/>
          <p:cNvSpPr txBox="1"/>
          <p:nvPr>
            <p:ph type="title"/>
          </p:nvPr>
        </p:nvSpPr>
        <p:spPr>
          <a:xfrm>
            <a:off x="720000" y="445025"/>
            <a:ext cx="35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highlight>
                  <a:srgbClr val="FAFAFA"/>
                </a:highlight>
              </a:rPr>
              <a:t>OFFLINE COMMUNICATION</a:t>
            </a:r>
            <a:endParaRPr>
              <a:highlight>
                <a:srgbClr val="FAFAFA"/>
              </a:highlight>
            </a:endParaRPr>
          </a:p>
        </p:txBody>
      </p:sp>
      <p:pic>
        <p:nvPicPr>
          <p:cNvPr id="651" name="Google Shape;651;p55" title="diagram-export-6-11-2025-6_45_28-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550" y="362600"/>
            <a:ext cx="3863599" cy="428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MAZE GAME TASK</a:t>
            </a:r>
            <a:endParaRPr/>
          </a:p>
        </p:txBody>
      </p:sp>
      <p:sp>
        <p:nvSpPr>
          <p:cNvPr id="658" name="Google Shape;658;p56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</a:pPr>
            <a:r>
              <a:rPr lang="en"/>
              <a:t>Start: Path A or B.</a:t>
            </a:r>
            <a:endParaRPr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</a:pPr>
            <a:r>
              <a:rPr lang="en"/>
              <a:t>Choice: Visual effect highlights the selected path.</a:t>
            </a:r>
            <a:endParaRPr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</a:pPr>
            <a:r>
              <a:rPr lang="en"/>
              <a:t>Move: Block advances to the chosen endpoint.</a:t>
            </a:r>
            <a:endParaRPr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</a:pPr>
            <a:r>
              <a:rPr lang="en"/>
              <a:t>Repeat: Two new paths Navigate: Process continues </a:t>
            </a:r>
            <a:endParaRPr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</a:pPr>
            <a:r>
              <a:rPr lang="en"/>
              <a:t>Win: Reward animation/message for winning endpoints.</a:t>
            </a:r>
            <a:endParaRPr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</a:pPr>
            <a:r>
              <a:rPr lang="en"/>
              <a:t>Lose: Failure animation/message for losing endpoints.</a:t>
            </a:r>
            <a:endParaRPr/>
          </a:p>
        </p:txBody>
      </p:sp>
      <p:pic>
        <p:nvPicPr>
          <p:cNvPr id="659" name="Google Shape;6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2450" y="2659050"/>
            <a:ext cx="2974947" cy="19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7"/>
          <p:cNvSpPr txBox="1"/>
          <p:nvPr>
            <p:ph idx="1" type="body"/>
          </p:nvPr>
        </p:nvSpPr>
        <p:spPr>
          <a:xfrm>
            <a:off x="720000" y="1215750"/>
            <a:ext cx="8016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Fixed setup: 7 cards per player + 1 face-up card (controlled scenario).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Animations: Smooth card movements + button highlights.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Breaks: "Next scenario" button between rounds for client relaxation.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Goal: Clean data collection on decision patterns.</a:t>
            </a:r>
            <a:endParaRPr/>
          </a:p>
        </p:txBody>
      </p:sp>
      <p:sp>
        <p:nvSpPr>
          <p:cNvPr id="665" name="Google Shape;665;p5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6" name="Google Shape;666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UNO GAME TASK</a:t>
            </a:r>
            <a:r>
              <a:rPr lang="en"/>
              <a:t> Offline Analysis</a:t>
            </a:r>
            <a:endParaRPr/>
          </a:p>
        </p:txBody>
      </p:sp>
      <p:pic>
        <p:nvPicPr>
          <p:cNvPr id="667" name="Google Shape;6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110" y="2358450"/>
            <a:ext cx="3988190" cy="22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EDUCATIONAL WEBSITE TASK</a:t>
            </a:r>
            <a:endParaRPr/>
          </a:p>
        </p:txBody>
      </p:sp>
      <p:sp>
        <p:nvSpPr>
          <p:cNvPr id="674" name="Google Shape;674;p58"/>
          <p:cNvSpPr txBox="1"/>
          <p:nvPr>
            <p:ph idx="1" type="body"/>
          </p:nvPr>
        </p:nvSpPr>
        <p:spPr>
          <a:xfrm>
            <a:off x="387100" y="881125"/>
            <a:ext cx="85548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       </a:t>
            </a:r>
            <a:r>
              <a:rPr lang="en" sz="1200">
                <a:highlight>
                  <a:srgbClr val="FAFAFA"/>
                </a:highlight>
              </a:rPr>
              <a:t>Accessible learning space for individuals with special needs.</a:t>
            </a:r>
            <a:endParaRPr sz="1200"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Offers a curated selection of subject categories where users can explore various of information depending on the subject desired.</a:t>
            </a:r>
            <a:endParaRPr>
              <a:highlight>
                <a:srgbClr val="FAFAFA"/>
              </a:highlight>
            </a:endParaRPr>
          </a:p>
        </p:txBody>
      </p:sp>
      <p:sp>
        <p:nvSpPr>
          <p:cNvPr id="675" name="Google Shape;675;p58"/>
          <p:cNvSpPr txBox="1"/>
          <p:nvPr/>
        </p:nvSpPr>
        <p:spPr>
          <a:xfrm>
            <a:off x="1430325" y="2742788"/>
            <a:ext cx="2512800" cy="1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AFAFA"/>
                </a:highlight>
                <a:latin typeface="Mulish"/>
                <a:ea typeface="Mulish"/>
                <a:cs typeface="Mulish"/>
                <a:sym typeface="Mulish"/>
              </a:rPr>
              <a:t>Books</a:t>
            </a:r>
            <a:endParaRPr>
              <a:solidFill>
                <a:schemeClr val="dk1"/>
              </a:solidFill>
              <a:highlight>
                <a:srgbClr val="FAFAFA"/>
              </a:highlight>
              <a:latin typeface="Mulish"/>
              <a:ea typeface="Mulish"/>
              <a:cs typeface="Mulish"/>
              <a:sym typeface="Mulish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ulish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AFAFA"/>
                </a:highlight>
                <a:latin typeface="Mulish"/>
                <a:ea typeface="Mulish"/>
                <a:cs typeface="Mulish"/>
                <a:sym typeface="Mulish"/>
              </a:rPr>
              <a:t>Videos</a:t>
            </a:r>
            <a:endParaRPr>
              <a:solidFill>
                <a:schemeClr val="dk1"/>
              </a:solidFill>
              <a:highlight>
                <a:srgbClr val="FAFAFA"/>
              </a:highlight>
              <a:latin typeface="Mulish"/>
              <a:ea typeface="Mulish"/>
              <a:cs typeface="Mulish"/>
              <a:sym typeface="Mulish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ulish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AFAFA"/>
                </a:highlight>
                <a:latin typeface="Mulish"/>
                <a:ea typeface="Mulish"/>
                <a:cs typeface="Mulish"/>
                <a:sym typeface="Mulish"/>
              </a:rPr>
              <a:t>Notes</a:t>
            </a:r>
            <a:endParaRPr>
              <a:solidFill>
                <a:schemeClr val="dk1"/>
              </a:solidFill>
              <a:highlight>
                <a:srgbClr val="FAFAFA"/>
              </a:highlight>
              <a:latin typeface="Mulish"/>
              <a:ea typeface="Mulish"/>
              <a:cs typeface="Mulish"/>
              <a:sym typeface="Mulish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ulish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AFAFA"/>
                </a:highlight>
                <a:latin typeface="Mulish"/>
                <a:ea typeface="Mulish"/>
                <a:cs typeface="Mulish"/>
                <a:sym typeface="Mulish"/>
              </a:rPr>
              <a:t>Exams</a:t>
            </a:r>
            <a:endParaRPr>
              <a:solidFill>
                <a:schemeClr val="dk1"/>
              </a:solidFill>
              <a:highlight>
                <a:srgbClr val="FAFAFA"/>
              </a:highlight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76" name="Google Shape;676;p58"/>
          <p:cNvSpPr txBox="1"/>
          <p:nvPr/>
        </p:nvSpPr>
        <p:spPr>
          <a:xfrm>
            <a:off x="1354125" y="2271475"/>
            <a:ext cx="20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2"/>
                </a:highlight>
                <a:latin typeface="Mulish"/>
                <a:ea typeface="Mulish"/>
                <a:cs typeface="Mulish"/>
                <a:sym typeface="Mulish"/>
              </a:rPr>
              <a:t>CATEGORIES</a:t>
            </a:r>
            <a:endParaRPr/>
          </a:p>
        </p:txBody>
      </p:sp>
      <p:cxnSp>
        <p:nvCxnSpPr>
          <p:cNvPr id="677" name="Google Shape;677;p58"/>
          <p:cNvCxnSpPr/>
          <p:nvPr/>
        </p:nvCxnSpPr>
        <p:spPr>
          <a:xfrm flipH="1">
            <a:off x="1683650" y="2677325"/>
            <a:ext cx="1653600" cy="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8" name="Google Shape;6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327" y="1946725"/>
            <a:ext cx="3234625" cy="23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8"/>
          <p:cNvPicPr preferRelativeResize="0"/>
          <p:nvPr/>
        </p:nvPicPr>
        <p:blipFill rotWithShape="1">
          <a:blip r:embed="rId4">
            <a:alphaModFix/>
          </a:blip>
          <a:srcRect b="21437" l="62888" r="3026" t="4794"/>
          <a:stretch/>
        </p:blipFill>
        <p:spPr>
          <a:xfrm>
            <a:off x="7398849" y="2054213"/>
            <a:ext cx="834968" cy="173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59" title="648545a4-c940-4567-89e2-fac2539ce755.png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1435050" y="2987725"/>
            <a:ext cx="2959963" cy="17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9"/>
          <p:cNvSpPr txBox="1"/>
          <p:nvPr>
            <p:ph idx="12" type="sldNum"/>
          </p:nvPr>
        </p:nvSpPr>
        <p:spPr>
          <a:xfrm>
            <a:off x="4331095" y="4602875"/>
            <a:ext cx="5700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EXAMS &amp; NOTES OPTION</a:t>
            </a:r>
            <a:endParaRPr/>
          </a:p>
        </p:txBody>
      </p:sp>
      <p:pic>
        <p:nvPicPr>
          <p:cNvPr id="687" name="Google Shape;687;p59" title="648545a4-c940-4567-89e2-fac2539ce755.png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599875" y="1163300"/>
            <a:ext cx="2400912" cy="1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9" title="8276473b-e28b-41c2-b8d3-9b11278f0438.png"/>
          <p:cNvPicPr preferRelativeResize="0"/>
          <p:nvPr/>
        </p:nvPicPr>
        <p:blipFill rotWithShape="1">
          <a:blip r:embed="rId4">
            <a:alphaModFix/>
          </a:blip>
          <a:srcRect b="139" l="0" r="0" t="139"/>
          <a:stretch/>
        </p:blipFill>
        <p:spPr>
          <a:xfrm>
            <a:off x="3142580" y="1163300"/>
            <a:ext cx="2400912" cy="1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9" title="51ff947a-c9f9-4a84-a2f4-d9e1f750d4f5.png"/>
          <p:cNvPicPr preferRelativeResize="0"/>
          <p:nvPr/>
        </p:nvPicPr>
        <p:blipFill rotWithShape="1">
          <a:blip r:embed="rId5">
            <a:alphaModFix/>
          </a:blip>
          <a:srcRect b="29" l="0" r="0" t="19"/>
          <a:stretch/>
        </p:blipFill>
        <p:spPr>
          <a:xfrm>
            <a:off x="5685286" y="1163300"/>
            <a:ext cx="2400914" cy="1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9" title="648545a4-c940-4567-89e2-fac2539ce755.png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4709312" y="2987725"/>
            <a:ext cx="2959963" cy="17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9"/>
          <p:cNvSpPr txBox="1"/>
          <p:nvPr/>
        </p:nvSpPr>
        <p:spPr>
          <a:xfrm>
            <a:off x="225450" y="2871150"/>
            <a:ext cx="129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NOTES CATEGORIES</a:t>
            </a: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UI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92" name="Google Shape;692;p59"/>
          <p:cNvSpPr txBox="1"/>
          <p:nvPr/>
        </p:nvSpPr>
        <p:spPr>
          <a:xfrm>
            <a:off x="7864350" y="3289825"/>
            <a:ext cx="1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NOTES </a:t>
            </a: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UI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693" name="Google Shape;693;p59"/>
          <p:cNvCxnSpPr/>
          <p:nvPr/>
        </p:nvCxnSpPr>
        <p:spPr>
          <a:xfrm>
            <a:off x="484050" y="3607175"/>
            <a:ext cx="779100" cy="72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4" name="Google Shape;694;p59"/>
          <p:cNvCxnSpPr/>
          <p:nvPr/>
        </p:nvCxnSpPr>
        <p:spPr>
          <a:xfrm flipH="1">
            <a:off x="7864350" y="3607175"/>
            <a:ext cx="779100" cy="72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59"/>
          <p:cNvSpPr txBox="1"/>
          <p:nvPr/>
        </p:nvSpPr>
        <p:spPr>
          <a:xfrm>
            <a:off x="7301100" y="650650"/>
            <a:ext cx="1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EXAMS</a:t>
            </a: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UI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696" name="Google Shape;696;p59"/>
          <p:cNvCxnSpPr/>
          <p:nvPr/>
        </p:nvCxnSpPr>
        <p:spPr>
          <a:xfrm>
            <a:off x="183925" y="2838025"/>
            <a:ext cx="87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59"/>
          <p:cNvCxnSpPr>
            <a:stCxn id="695" idx="3"/>
          </p:cNvCxnSpPr>
          <p:nvPr/>
        </p:nvCxnSpPr>
        <p:spPr>
          <a:xfrm flipH="1">
            <a:off x="8086200" y="850750"/>
            <a:ext cx="337800" cy="1110300"/>
          </a:xfrm>
          <a:prstGeom prst="bentConnector4">
            <a:avLst>
              <a:gd fmla="val -70493" name="adj1"/>
              <a:gd fmla="val 10097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8" name="Google Shape;698;p59" title="manf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96" y="1270525"/>
            <a:ext cx="2177462" cy="109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9" title="env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5843" y="1261275"/>
            <a:ext cx="2132294" cy="109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9" title="map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2869" y="1245500"/>
            <a:ext cx="2149704" cy="109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9" title="notes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6575" y="3085550"/>
            <a:ext cx="2729026" cy="127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9" title="notes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5275" y="3106900"/>
            <a:ext cx="2684801" cy="122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60" title="648545a4-c940-4567-89e2-fac2539ce755.png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1435050" y="2987725"/>
            <a:ext cx="2959963" cy="17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0"/>
          <p:cNvSpPr txBox="1"/>
          <p:nvPr>
            <p:ph idx="12" type="sldNum"/>
          </p:nvPr>
        </p:nvSpPr>
        <p:spPr>
          <a:xfrm>
            <a:off x="4331095" y="4602875"/>
            <a:ext cx="5700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9" name="Google Shape;709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BOOKS &amp; VIDEOS OPTION</a:t>
            </a:r>
            <a:endParaRPr/>
          </a:p>
        </p:txBody>
      </p:sp>
      <p:pic>
        <p:nvPicPr>
          <p:cNvPr id="710" name="Google Shape;710;p60" title="648545a4-c940-4567-89e2-fac2539ce755.png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599875" y="1163300"/>
            <a:ext cx="2551378" cy="1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0" title="8276473b-e28b-41c2-b8d3-9b11278f0438.png"/>
          <p:cNvPicPr preferRelativeResize="0"/>
          <p:nvPr/>
        </p:nvPicPr>
        <p:blipFill rotWithShape="1">
          <a:blip r:embed="rId4">
            <a:alphaModFix/>
          </a:blip>
          <a:srcRect b="139" l="0" r="0" t="139"/>
          <a:stretch/>
        </p:blipFill>
        <p:spPr>
          <a:xfrm>
            <a:off x="3301934" y="1163300"/>
            <a:ext cx="2551379" cy="1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0" title="51ff947a-c9f9-4a84-a2f4-d9e1f750d4f5.png"/>
          <p:cNvPicPr preferRelativeResize="0"/>
          <p:nvPr/>
        </p:nvPicPr>
        <p:blipFill rotWithShape="1">
          <a:blip r:embed="rId5">
            <a:alphaModFix/>
          </a:blip>
          <a:srcRect b="29" l="0" r="0" t="19"/>
          <a:stretch/>
        </p:blipFill>
        <p:spPr>
          <a:xfrm>
            <a:off x="6003994" y="1163300"/>
            <a:ext cx="2551382" cy="15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0" title="648545a4-c940-4567-89e2-fac2539ce755.png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4709312" y="2987725"/>
            <a:ext cx="2959963" cy="17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0" title="Screenshot 2025-06-10 01231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7595" y="3077100"/>
            <a:ext cx="2729811" cy="130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0" title="Screenshot 2025-06-10 01250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3930" y="3077100"/>
            <a:ext cx="2729834" cy="130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0" title="Screenshot 2025-06-10 012246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388" y="1270534"/>
            <a:ext cx="2348959" cy="109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60" title="Screenshot 2025-06-10 01225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09912" y="1270534"/>
            <a:ext cx="2348959" cy="109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0" title="Screenshot 2025-06-10 012303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5577" y="1270535"/>
            <a:ext cx="2265918" cy="1090337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397700" y="3289825"/>
            <a:ext cx="1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Book UI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20" name="Google Shape;720;p60"/>
          <p:cNvSpPr txBox="1"/>
          <p:nvPr/>
        </p:nvSpPr>
        <p:spPr>
          <a:xfrm>
            <a:off x="7864350" y="3289825"/>
            <a:ext cx="1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Video </a:t>
            </a: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UI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721" name="Google Shape;721;p60"/>
          <p:cNvCxnSpPr/>
          <p:nvPr/>
        </p:nvCxnSpPr>
        <p:spPr>
          <a:xfrm>
            <a:off x="484050" y="3607175"/>
            <a:ext cx="779100" cy="72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60"/>
          <p:cNvCxnSpPr/>
          <p:nvPr/>
        </p:nvCxnSpPr>
        <p:spPr>
          <a:xfrm flipH="1">
            <a:off x="7864350" y="3607175"/>
            <a:ext cx="779100" cy="72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3" name="Google Shape;723;p60"/>
          <p:cNvSpPr txBox="1"/>
          <p:nvPr/>
        </p:nvSpPr>
        <p:spPr>
          <a:xfrm>
            <a:off x="7301100" y="650650"/>
            <a:ext cx="1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Subjects UI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724" name="Google Shape;724;p60"/>
          <p:cNvCxnSpPr/>
          <p:nvPr/>
        </p:nvCxnSpPr>
        <p:spPr>
          <a:xfrm>
            <a:off x="183925" y="2838025"/>
            <a:ext cx="87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60"/>
          <p:cNvCxnSpPr>
            <a:stCxn id="723" idx="3"/>
            <a:endCxn id="712" idx="3"/>
          </p:cNvCxnSpPr>
          <p:nvPr/>
        </p:nvCxnSpPr>
        <p:spPr>
          <a:xfrm>
            <a:off x="8424000" y="850750"/>
            <a:ext cx="131400" cy="1093800"/>
          </a:xfrm>
          <a:prstGeom prst="bentConnector3">
            <a:avLst>
              <a:gd fmla="val 2812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STRUCTURE</a:t>
            </a:r>
            <a:endParaRPr/>
          </a:p>
        </p:txBody>
      </p:sp>
      <p:sp>
        <p:nvSpPr>
          <p:cNvPr id="732" name="Google Shape;732;p61"/>
          <p:cNvSpPr txBox="1"/>
          <p:nvPr>
            <p:ph idx="1" type="body"/>
          </p:nvPr>
        </p:nvSpPr>
        <p:spPr>
          <a:xfrm>
            <a:off x="637500" y="1368275"/>
            <a:ext cx="7704000" cy="3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Data collection from: UNO Game for more balanced &amp; precise data.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Data collection of our dataset through our well </a:t>
            </a:r>
            <a:r>
              <a:rPr lang="en"/>
              <a:t>thought</a:t>
            </a:r>
            <a:r>
              <a:rPr lang="en"/>
              <a:t>-out designed scenarios.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 total of 1340 Trials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(134 Trials Per Run).</a:t>
            </a:r>
            <a:endParaRPr/>
          </a:p>
        </p:txBody>
      </p:sp>
      <p:pic>
        <p:nvPicPr>
          <p:cNvPr id="733" name="Google Shape;733;p61" title="collect data (1).png"/>
          <p:cNvPicPr preferRelativeResize="0"/>
          <p:nvPr/>
        </p:nvPicPr>
        <p:blipFill rotWithShape="1">
          <a:blip r:embed="rId3">
            <a:alphaModFix/>
          </a:blip>
          <a:srcRect b="0" l="0" r="0" t="15462"/>
          <a:stretch/>
        </p:blipFill>
        <p:spPr>
          <a:xfrm>
            <a:off x="3007525" y="2373275"/>
            <a:ext cx="4850227" cy="21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2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SESSION</a:t>
            </a:r>
            <a:endParaRPr/>
          </a:p>
        </p:txBody>
      </p:sp>
      <p:pic>
        <p:nvPicPr>
          <p:cNvPr id="740" name="Google Shape;740;p62" title="Project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626" y="964275"/>
            <a:ext cx="6568749" cy="36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INTRODUCTION</a:t>
            </a:r>
            <a:endParaRPr sz="3200"/>
          </a:p>
        </p:txBody>
      </p:sp>
      <p:sp>
        <p:nvSpPr>
          <p:cNvPr id="314" name="Google Shape;314;p27"/>
          <p:cNvSpPr txBox="1"/>
          <p:nvPr>
            <p:ph idx="2" type="title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5" name="Google Shape;315;p2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" name="Google Shape;316;p27"/>
          <p:cNvCxnSpPr/>
          <p:nvPr/>
        </p:nvCxnSpPr>
        <p:spPr>
          <a:xfrm flipH="1" rot="10800000">
            <a:off x="1600600" y="2910566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17" name="Google Shape;317;p27"/>
          <p:cNvCxnSpPr/>
          <p:nvPr/>
        </p:nvCxnSpPr>
        <p:spPr>
          <a:xfrm flipH="1" rot="10800000">
            <a:off x="1600600" y="1714341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8" name="Google Shape;318;p27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3"/>
          <p:cNvSpPr txBox="1"/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OFFLINE ANALYSIS</a:t>
            </a:r>
            <a:endParaRPr sz="3200"/>
          </a:p>
        </p:txBody>
      </p:sp>
      <p:sp>
        <p:nvSpPr>
          <p:cNvPr id="746" name="Google Shape;746;p63"/>
          <p:cNvSpPr txBox="1"/>
          <p:nvPr>
            <p:ph idx="2" type="title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47" name="Google Shape;747;p6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8" name="Google Shape;748;p63"/>
          <p:cNvCxnSpPr/>
          <p:nvPr/>
        </p:nvCxnSpPr>
        <p:spPr>
          <a:xfrm flipH="1" rot="10800000">
            <a:off x="1600600" y="2910566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49" name="Google Shape;749;p63"/>
          <p:cNvCxnSpPr/>
          <p:nvPr/>
        </p:nvCxnSpPr>
        <p:spPr>
          <a:xfrm flipH="1" rot="10800000">
            <a:off x="1600600" y="1714341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50" name="Google Shape;750;p63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3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4"/>
          <p:cNvSpPr txBox="1"/>
          <p:nvPr>
            <p:ph type="title"/>
          </p:nvPr>
        </p:nvSpPr>
        <p:spPr>
          <a:xfrm>
            <a:off x="1284000" y="1429725"/>
            <a:ext cx="65760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3200"/>
              <a:t>EST. </a:t>
            </a:r>
            <a:r>
              <a:rPr lang="en"/>
              <a:t>15-30%</a:t>
            </a:r>
            <a:endParaRPr/>
          </a:p>
        </p:txBody>
      </p:sp>
      <p:sp>
        <p:nvSpPr>
          <p:cNvPr id="757" name="Google Shape;757;p64"/>
          <p:cNvSpPr txBox="1"/>
          <p:nvPr>
            <p:ph idx="1" type="subTitle"/>
          </p:nvPr>
        </p:nvSpPr>
        <p:spPr>
          <a:xfrm>
            <a:off x="1284000" y="2985500"/>
            <a:ext cx="6576000" cy="680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/>
              <a:t>Of people are </a:t>
            </a:r>
            <a:r>
              <a:rPr b="1" lang="en"/>
              <a:t>unable to control BCI accurately (BCI illiteracy)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/>
              <a:t>(IEEE, 2022)</a:t>
            </a:r>
            <a:endParaRPr b="1"/>
          </a:p>
        </p:txBody>
      </p:sp>
      <p:sp>
        <p:nvSpPr>
          <p:cNvPr id="758" name="Google Shape;758;p6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65"/>
          <p:cNvSpPr txBox="1"/>
          <p:nvPr>
            <p:ph type="title"/>
          </p:nvPr>
        </p:nvSpPr>
        <p:spPr>
          <a:xfrm>
            <a:off x="720000" y="449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EEG Analysis </a:t>
            </a:r>
            <a:endParaRPr/>
          </a:p>
        </p:txBody>
      </p:sp>
      <p:sp>
        <p:nvSpPr>
          <p:cNvPr id="765" name="Google Shape;765;p65"/>
          <p:cNvSpPr txBox="1"/>
          <p:nvPr>
            <p:ph idx="1" type="body"/>
          </p:nvPr>
        </p:nvSpPr>
        <p:spPr>
          <a:xfrm>
            <a:off x="765000" y="1088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66" name="Google Shape;7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00" y="1271725"/>
            <a:ext cx="8359398" cy="260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2" name="Google Shape;772;p66"/>
          <p:cNvGrpSpPr/>
          <p:nvPr/>
        </p:nvGrpSpPr>
        <p:grpSpPr>
          <a:xfrm>
            <a:off x="1754125" y="3851513"/>
            <a:ext cx="5958106" cy="643500"/>
            <a:chOff x="1592993" y="2322568"/>
            <a:chExt cx="6183173" cy="643500"/>
          </a:xfrm>
        </p:grpSpPr>
        <p:sp>
          <p:nvSpPr>
            <p:cNvPr id="773" name="Google Shape;773;p66"/>
            <p:cNvSpPr/>
            <p:nvPr/>
          </p:nvSpPr>
          <p:spPr>
            <a:xfrm>
              <a:off x="3953566" y="2322568"/>
              <a:ext cx="3822600" cy="6435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6"/>
            <p:cNvSpPr/>
            <p:nvPr/>
          </p:nvSpPr>
          <p:spPr>
            <a:xfrm flipH="1">
              <a:off x="2282999" y="2322575"/>
              <a:ext cx="1844400" cy="6426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6"/>
            <p:cNvSpPr/>
            <p:nvPr/>
          </p:nvSpPr>
          <p:spPr>
            <a:xfrm rot="-5400000">
              <a:off x="3578733" y="1934671"/>
              <a:ext cx="643356" cy="1419149"/>
            </a:xfrm>
            <a:prstGeom prst="flowChartOffpageConnector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1592993" y="2322568"/>
              <a:ext cx="7041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78" name="Google Shape;778;p66"/>
            <p:cNvSpPr/>
            <p:nvPr/>
          </p:nvSpPr>
          <p:spPr>
            <a:xfrm>
              <a:off x="4663743" y="2322568"/>
              <a:ext cx="2891700" cy="6423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4125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CC4125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Eye movements and blinks (EOG)</a:t>
              </a:r>
              <a:endParaRPr sz="1000">
                <a:solidFill>
                  <a:srgbClr val="CC4125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4125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CC4125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Muscle activity (EMG)</a:t>
              </a:r>
              <a:endParaRPr sz="1000">
                <a:solidFill>
                  <a:srgbClr val="CC4125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4125"/>
                </a:buClr>
                <a:buSzPts val="1000"/>
                <a:buFont typeface="Mulish Medium"/>
                <a:buChar char="●"/>
              </a:pPr>
              <a:r>
                <a:rPr lang="en" sz="1000">
                  <a:solidFill>
                    <a:srgbClr val="CC4125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Heartbeat (ECG)</a:t>
              </a:r>
              <a:endParaRPr sz="1000">
                <a:solidFill>
                  <a:srgbClr val="CC4125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4125"/>
                </a:buClr>
                <a:buSzPts val="1000"/>
                <a:buFont typeface="Mulish Medium"/>
                <a:buChar char="●"/>
              </a:pPr>
              <a:r>
                <a:rPr lang="en" sz="1000">
                  <a:solidFill>
                    <a:srgbClr val="CC4125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Sweat and skin potentials</a:t>
              </a:r>
              <a:endParaRPr sz="10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9" name="Google Shape;779;p66"/>
          <p:cNvGrpSpPr/>
          <p:nvPr/>
        </p:nvGrpSpPr>
        <p:grpSpPr>
          <a:xfrm>
            <a:off x="1754125" y="3196650"/>
            <a:ext cx="5957975" cy="643500"/>
            <a:chOff x="1593000" y="2322568"/>
            <a:chExt cx="5957975" cy="643500"/>
          </a:xfrm>
        </p:grpSpPr>
        <p:sp>
          <p:nvSpPr>
            <p:cNvPr id="780" name="Google Shape;780;p6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85" name="Google Shape;785;p66"/>
            <p:cNvSpPr/>
            <p:nvPr/>
          </p:nvSpPr>
          <p:spPr>
            <a:xfrm>
              <a:off x="4532825" y="2323150"/>
              <a:ext cx="2971200" cy="6423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4125"/>
                </a:buClr>
                <a:buSzPts val="1200"/>
                <a:buFont typeface="Mulish Medium"/>
                <a:buChar char="●"/>
              </a:pPr>
              <a:r>
                <a:rPr lang="en" sz="1100">
                  <a:solidFill>
                    <a:srgbClr val="CC4125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Slow voltage drifts in the signal over time Caused by poor grounding or sweat accumulation</a:t>
              </a:r>
              <a:endParaRPr sz="7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6" name="Google Shape;786;p66"/>
          <p:cNvGrpSpPr/>
          <p:nvPr/>
        </p:nvGrpSpPr>
        <p:grpSpPr>
          <a:xfrm>
            <a:off x="1754125" y="2541757"/>
            <a:ext cx="5957975" cy="643500"/>
            <a:chOff x="1593000" y="2322568"/>
            <a:chExt cx="5957975" cy="643500"/>
          </a:xfrm>
        </p:grpSpPr>
        <p:sp>
          <p:nvSpPr>
            <p:cNvPr id="787" name="Google Shape;787;p6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92" name="Google Shape;792;p66"/>
            <p:cNvSpPr/>
            <p:nvPr/>
          </p:nvSpPr>
          <p:spPr>
            <a:xfrm>
              <a:off x="4532825" y="2323175"/>
              <a:ext cx="2971200" cy="6423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4125"/>
                </a:buClr>
                <a:buSzPts val="1100"/>
                <a:buFont typeface="Mulish Medium"/>
                <a:buChar char="●"/>
              </a:pPr>
              <a:r>
                <a:rPr lang="en" sz="1100">
                  <a:solidFill>
                    <a:srgbClr val="CC4125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Power line interference (50/60 Hz)</a:t>
              </a:r>
              <a:endParaRPr sz="1100">
                <a:solidFill>
                  <a:srgbClr val="CC4125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4125"/>
                </a:buClr>
                <a:buSzPts val="1100"/>
                <a:buFont typeface="Mulish Medium"/>
                <a:buChar char="●"/>
              </a:pPr>
              <a:r>
                <a:rPr lang="en" sz="1100">
                  <a:solidFill>
                    <a:srgbClr val="CC4125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Electromagnetic interference (EMI)</a:t>
              </a:r>
              <a:endParaRPr sz="6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3" name="Google Shape;793;p66"/>
          <p:cNvGrpSpPr/>
          <p:nvPr/>
        </p:nvGrpSpPr>
        <p:grpSpPr>
          <a:xfrm>
            <a:off x="1754125" y="1886898"/>
            <a:ext cx="5957975" cy="643500"/>
            <a:chOff x="1593000" y="2322568"/>
            <a:chExt cx="5957975" cy="643500"/>
          </a:xfrm>
        </p:grpSpPr>
        <p:sp>
          <p:nvSpPr>
            <p:cNvPr id="794" name="Google Shape;794;p6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99" name="Google Shape;799;p66"/>
            <p:cNvSpPr/>
            <p:nvPr/>
          </p:nvSpPr>
          <p:spPr>
            <a:xfrm>
              <a:off x="4532825" y="2489358"/>
              <a:ext cx="2971200" cy="4758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4125"/>
                </a:buClr>
                <a:buSzPts val="1100"/>
                <a:buFont typeface="Mulish Medium"/>
                <a:buChar char="●"/>
              </a:pPr>
              <a:r>
                <a:rPr lang="en" sz="1200">
                  <a:solidFill>
                    <a:srgbClr val="CC4125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Electrode impedance issues</a:t>
              </a:r>
              <a:endParaRPr sz="1300">
                <a:solidFill>
                  <a:srgbClr val="CC4125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  <a:p>
              <a:pPr indent="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0" name="Google Shape;800;p66"/>
          <p:cNvGrpSpPr/>
          <p:nvPr/>
        </p:nvGrpSpPr>
        <p:grpSpPr>
          <a:xfrm>
            <a:off x="1754125" y="1231913"/>
            <a:ext cx="5957975" cy="643609"/>
            <a:chOff x="1593000" y="2322459"/>
            <a:chExt cx="5957975" cy="643609"/>
          </a:xfrm>
        </p:grpSpPr>
        <p:sp>
          <p:nvSpPr>
            <p:cNvPr id="801" name="Google Shape;801;p6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6"/>
            <p:cNvSpPr/>
            <p:nvPr/>
          </p:nvSpPr>
          <p:spPr>
            <a:xfrm rot="-5400000">
              <a:off x="3501574" y="1934796"/>
              <a:ext cx="643356" cy="1419149"/>
            </a:xfrm>
            <a:prstGeom prst="flowChartOffpageConnector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06" name="Google Shape;806;p66"/>
            <p:cNvSpPr/>
            <p:nvPr/>
          </p:nvSpPr>
          <p:spPr>
            <a:xfrm>
              <a:off x="4532825" y="2322459"/>
              <a:ext cx="2971200" cy="6435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4125"/>
                </a:buClr>
                <a:buSzPts val="1000"/>
                <a:buFont typeface="Mulish Medium"/>
                <a:buChar char="●"/>
              </a:pPr>
              <a:r>
                <a:rPr lang="en" sz="1300">
                  <a:solidFill>
                    <a:srgbClr val="CC4125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Head or cable movements</a:t>
              </a:r>
              <a:endParaRPr sz="12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07" name="Google Shape;807;p66"/>
          <p:cNvSpPr txBox="1"/>
          <p:nvPr/>
        </p:nvSpPr>
        <p:spPr>
          <a:xfrm>
            <a:off x="2606100" y="1386963"/>
            <a:ext cx="1933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External Movement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08" name="Google Shape;808;p66"/>
          <p:cNvSpPr txBox="1"/>
          <p:nvPr/>
        </p:nvSpPr>
        <p:spPr>
          <a:xfrm>
            <a:off x="2528850" y="2053688"/>
            <a:ext cx="2230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Instrumentation Noise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09" name="Google Shape;809;p66"/>
          <p:cNvSpPr txBox="1"/>
          <p:nvPr/>
        </p:nvSpPr>
        <p:spPr>
          <a:xfrm>
            <a:off x="2528850" y="2702413"/>
            <a:ext cx="2088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Environmental Noise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10" name="Google Shape;810;p66"/>
          <p:cNvSpPr txBox="1"/>
          <p:nvPr/>
        </p:nvSpPr>
        <p:spPr>
          <a:xfrm>
            <a:off x="2528850" y="3351588"/>
            <a:ext cx="1933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Baseline Noise</a:t>
            </a:r>
            <a:endParaRPr b="1" sz="130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11" name="Google Shape;811;p66"/>
          <p:cNvSpPr txBox="1"/>
          <p:nvPr/>
        </p:nvSpPr>
        <p:spPr>
          <a:xfrm>
            <a:off x="2606100" y="4012163"/>
            <a:ext cx="19335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Physiological Noise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12" name="Google Shape;812;p66"/>
          <p:cNvSpPr txBox="1"/>
          <p:nvPr/>
        </p:nvSpPr>
        <p:spPr>
          <a:xfrm>
            <a:off x="420150" y="407251"/>
            <a:ext cx="58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Artifacts(noises)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67"/>
          <p:cNvSpPr txBox="1"/>
          <p:nvPr>
            <p:ph type="title"/>
          </p:nvPr>
        </p:nvSpPr>
        <p:spPr>
          <a:xfrm>
            <a:off x="572850" y="4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r>
              <a:rPr lang="en"/>
              <a:t> </a:t>
            </a:r>
            <a:endParaRPr/>
          </a:p>
        </p:txBody>
      </p:sp>
      <p:sp>
        <p:nvSpPr>
          <p:cNvPr id="819" name="Google Shape;819;p67"/>
          <p:cNvSpPr txBox="1"/>
          <p:nvPr>
            <p:ph idx="1" type="body"/>
          </p:nvPr>
        </p:nvSpPr>
        <p:spPr>
          <a:xfrm>
            <a:off x="640050" y="1143000"/>
            <a:ext cx="31965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open source software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820" name="Google Shape;8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88" y="1921800"/>
            <a:ext cx="372427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7"/>
          <p:cNvSpPr txBox="1"/>
          <p:nvPr/>
        </p:nvSpPr>
        <p:spPr>
          <a:xfrm>
            <a:off x="5276850" y="114298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Preprocessing(Denoising)</a:t>
            </a:r>
            <a:endParaRPr b="1" sz="170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22" name="Google Shape;822;p67"/>
          <p:cNvSpPr txBox="1"/>
          <p:nvPr/>
        </p:nvSpPr>
        <p:spPr>
          <a:xfrm>
            <a:off x="5095875" y="1543200"/>
            <a:ext cx="30000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Mulish"/>
              <a:buChar char="●"/>
            </a:pPr>
            <a:r>
              <a:rPr b="1" lang="en" sz="135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Import Raw Data</a:t>
            </a:r>
            <a:endParaRPr b="1" sz="135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b="1" lang="en" sz="135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Downsample </a:t>
            </a:r>
            <a:r>
              <a:rPr lang="en" sz="135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(if necessary)</a:t>
            </a:r>
            <a:endParaRPr sz="135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b="1" lang="en" sz="135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Bandpass Filter</a:t>
            </a:r>
            <a:r>
              <a:rPr lang="en" sz="135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(0.1–30 Hz) </a:t>
            </a:r>
            <a:r>
              <a:rPr b="1" lang="en" sz="135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Notch Filter </a:t>
            </a:r>
            <a:r>
              <a:rPr lang="en" sz="135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(50/60 Hz)</a:t>
            </a:r>
            <a:endParaRPr sz="135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b="1" lang="en" sz="135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Electrode Interpolation</a:t>
            </a:r>
            <a:r>
              <a:rPr lang="en" sz="135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(fix noisy channels)</a:t>
            </a:r>
            <a:endParaRPr sz="135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b="1" lang="en" sz="135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Epoching </a:t>
            </a:r>
            <a:r>
              <a:rPr lang="en" sz="135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(baseline correction)</a:t>
            </a:r>
            <a:endParaRPr sz="135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b="1" lang="en" sz="135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Artifact Removal </a:t>
            </a:r>
            <a:r>
              <a:rPr lang="en" sz="135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(ICA for blinks and muscle noise)</a:t>
            </a:r>
            <a:endParaRPr sz="135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Mulish"/>
              <a:buChar char="●"/>
            </a:pPr>
            <a:r>
              <a:rPr b="1" lang="en" sz="135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Clean data</a:t>
            </a:r>
            <a:endParaRPr b="1" sz="135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8"/>
          <p:cNvSpPr txBox="1"/>
          <p:nvPr>
            <p:ph idx="12" type="sldNum"/>
          </p:nvPr>
        </p:nvSpPr>
        <p:spPr>
          <a:xfrm>
            <a:off x="4297650" y="48314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8" name="Google Shape;828;p68"/>
          <p:cNvSpPr txBox="1"/>
          <p:nvPr>
            <p:ph type="title"/>
          </p:nvPr>
        </p:nvSpPr>
        <p:spPr>
          <a:xfrm>
            <a:off x="350400" y="4559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FEATURE EXTRACTION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29" name="Google Shape;829;p68"/>
          <p:cNvSpPr txBox="1"/>
          <p:nvPr/>
        </p:nvSpPr>
        <p:spPr>
          <a:xfrm>
            <a:off x="371475" y="1173125"/>
            <a:ext cx="4126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A feature based on a signal amplitude is the simplest temporal information, P300 is an example of a temporal feature. </a:t>
            </a:r>
            <a:endParaRPr sz="130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pic>
        <p:nvPicPr>
          <p:cNvPr id="830" name="Google Shape;8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50" y="2056475"/>
            <a:ext cx="3078475" cy="14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68"/>
          <p:cNvSpPr txBox="1"/>
          <p:nvPr/>
        </p:nvSpPr>
        <p:spPr>
          <a:xfrm>
            <a:off x="4846350" y="1103950"/>
            <a:ext cx="398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Key Features: </a:t>
            </a:r>
            <a:r>
              <a:rPr b="1" lang="en" sz="13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peak amplitude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,</a:t>
            </a:r>
            <a:r>
              <a:rPr b="1" lang="en" sz="13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latency 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and </a:t>
            </a:r>
            <a:r>
              <a:rPr b="1" lang="en" sz="13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AUC 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(area under the curve) </a:t>
            </a:r>
            <a:endParaRPr sz="130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Statistical features: </a:t>
            </a:r>
            <a:r>
              <a:rPr b="1" lang="en" sz="13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mean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and </a:t>
            </a:r>
            <a:r>
              <a:rPr b="1" lang="en" sz="1300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median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</a:t>
            </a:r>
            <a:endParaRPr sz="130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pic>
        <p:nvPicPr>
          <p:cNvPr id="832" name="Google Shape;83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075" y="1964330"/>
            <a:ext cx="3479051" cy="150407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8"/>
          <p:cNvSpPr txBox="1"/>
          <p:nvPr/>
        </p:nvSpPr>
        <p:spPr>
          <a:xfrm>
            <a:off x="1089600" y="3687625"/>
            <a:ext cx="696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ACCORDI</a:t>
            </a:r>
            <a:r>
              <a:rPr b="1" lang="en">
                <a:solidFill>
                  <a:schemeClr val="dk2"/>
                </a:solidFill>
                <a:latin typeface="Mulish"/>
                <a:ea typeface="Mulish"/>
                <a:cs typeface="Mulish"/>
                <a:sym typeface="Mulish"/>
              </a:rPr>
              <a:t>NG TO LITERATURE:</a:t>
            </a:r>
            <a:endParaRPr b="1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C5C5F"/>
                </a:solidFill>
                <a:latin typeface="Mulish Medium"/>
                <a:ea typeface="Mulish Medium"/>
                <a:cs typeface="Mulish Medium"/>
                <a:sym typeface="Mulish Medium"/>
              </a:rPr>
              <a:t>The mean value, standard deviation, and p-value of</a:t>
            </a:r>
            <a:r>
              <a:rPr lang="en">
                <a:solidFill>
                  <a:srgbClr val="5C5C5F"/>
                </a:solidFill>
                <a:latin typeface="Mulish Medium"/>
                <a:ea typeface="Mulish Medium"/>
                <a:cs typeface="Mulish Medium"/>
                <a:sym typeface="Mulish Medium"/>
              </a:rPr>
              <a:t> </a:t>
            </a:r>
            <a:r>
              <a:rPr lang="en">
                <a:solidFill>
                  <a:srgbClr val="5C5C5F"/>
                </a:solidFill>
                <a:latin typeface="Mulish Medium"/>
                <a:ea typeface="Mulish Medium"/>
                <a:cs typeface="Mulish Medium"/>
                <a:sym typeface="Mulish Medium"/>
              </a:rPr>
              <a:t>P300 latency and amplitude, respectively,are the statistical analysis through test. </a:t>
            </a:r>
            <a:r>
              <a:rPr lang="en" sz="900">
                <a:solidFill>
                  <a:srgbClr val="5C5C5F"/>
                </a:solidFill>
                <a:latin typeface="Mulish Medium"/>
                <a:ea typeface="Mulish Medium"/>
                <a:cs typeface="Mulish Medium"/>
                <a:sym typeface="Mulish Medium"/>
              </a:rPr>
              <a:t>(Feb 2017, PubMed).</a:t>
            </a:r>
            <a:r>
              <a:rPr lang="en" sz="900">
                <a:solidFill>
                  <a:schemeClr val="accent1"/>
                </a:solidFill>
                <a:latin typeface="Mulish Medium"/>
                <a:ea typeface="Mulish Medium"/>
                <a:cs typeface="Mulish Medium"/>
                <a:sym typeface="Mulish Medium"/>
              </a:rPr>
              <a:t> </a:t>
            </a:r>
            <a:endParaRPr sz="900">
              <a:solidFill>
                <a:schemeClr val="accent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AFAFA"/>
                </a:highlight>
              </a:rPr>
              <a:t> Why time domain not frequency?</a:t>
            </a:r>
            <a:endParaRPr>
              <a:highlight>
                <a:srgbClr val="FAFAFA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839" name="Google Shape;839;p69"/>
          <p:cNvSpPr txBox="1"/>
          <p:nvPr>
            <p:ph idx="1" type="subTitle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/>
              <a:t>More complex and requires additional interpretation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/>
              <a:t>May miss transient events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/>
              <a:t>Can obscure temporal relationships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/>
              <a:t>Computationally intensive</a:t>
            </a:r>
            <a:endParaRPr/>
          </a:p>
        </p:txBody>
      </p:sp>
      <p:sp>
        <p:nvSpPr>
          <p:cNvPr id="840" name="Google Shape;840;p69"/>
          <p:cNvSpPr txBox="1"/>
          <p:nvPr>
            <p:ph idx="2" type="subTitle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Easier interpretation related to specific stimuli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Suitable for analyzing transient responses (e.g., P300)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Enhanced temporal resolution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Real-time data on cognitive events</a:t>
            </a:r>
            <a:endParaRPr/>
          </a:p>
        </p:txBody>
      </p:sp>
      <p:sp>
        <p:nvSpPr>
          <p:cNvPr id="841" name="Google Shape;841;p69"/>
          <p:cNvSpPr txBox="1"/>
          <p:nvPr>
            <p:ph idx="3" type="subTitle"/>
          </p:nvPr>
        </p:nvSpPr>
        <p:spPr>
          <a:xfrm>
            <a:off x="726675" y="1313225"/>
            <a:ext cx="3698100" cy="422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Time Domain </a:t>
            </a:r>
            <a:endParaRPr/>
          </a:p>
        </p:txBody>
      </p:sp>
      <p:sp>
        <p:nvSpPr>
          <p:cNvPr id="842" name="Google Shape;842;p69"/>
          <p:cNvSpPr txBox="1"/>
          <p:nvPr>
            <p:ph idx="4" type="subTitle"/>
          </p:nvPr>
        </p:nvSpPr>
        <p:spPr>
          <a:xfrm>
            <a:off x="4747375" y="1313225"/>
            <a:ext cx="3698100" cy="422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Frequency Domain</a:t>
            </a:r>
            <a:endParaRPr/>
          </a:p>
        </p:txBody>
      </p:sp>
      <p:sp>
        <p:nvSpPr>
          <p:cNvPr id="843" name="Google Shape;843;p6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0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9" name="Google Shape;849;p70"/>
          <p:cNvSpPr txBox="1"/>
          <p:nvPr>
            <p:ph type="title"/>
          </p:nvPr>
        </p:nvSpPr>
        <p:spPr>
          <a:xfrm>
            <a:off x="405675" y="4640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MACHINE LEARNING MODELS</a:t>
            </a:r>
            <a:endParaRPr/>
          </a:p>
        </p:txBody>
      </p:sp>
      <p:sp>
        <p:nvSpPr>
          <p:cNvPr id="850" name="Google Shape;850;p70"/>
          <p:cNvSpPr txBox="1"/>
          <p:nvPr>
            <p:ph idx="1" type="subTitle"/>
          </p:nvPr>
        </p:nvSpPr>
        <p:spPr>
          <a:xfrm>
            <a:off x="0" y="2126125"/>
            <a:ext cx="3384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ulish Medium"/>
              <a:buChar char="●"/>
            </a:pPr>
            <a:r>
              <a:rPr b="1" lang="en" sz="1300">
                <a:solidFill>
                  <a:schemeClr val="dk2"/>
                </a:solidFill>
              </a:rPr>
              <a:t>supervised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classification method. </a:t>
            </a:r>
            <a:endParaRPr sz="130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ulish Medium"/>
              <a:buChar char="●"/>
            </a:pP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projects data into a </a:t>
            </a:r>
            <a:r>
              <a:rPr b="1" lang="en" sz="1300">
                <a:solidFill>
                  <a:schemeClr val="dk2"/>
                </a:solidFill>
              </a:rPr>
              <a:t>lower-dimensiona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l. </a:t>
            </a:r>
            <a:endParaRPr sz="130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Medium"/>
              <a:buChar char="●"/>
            </a:pP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maximize class 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separation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by finding </a:t>
            </a:r>
            <a:r>
              <a:rPr b="1" lang="en" sz="1300">
                <a:solidFill>
                  <a:schemeClr val="dk2"/>
                </a:solidFill>
              </a:rPr>
              <a:t>linear decision </a:t>
            </a:r>
            <a:r>
              <a:rPr b="1" lang="en">
                <a:solidFill>
                  <a:schemeClr val="dk2"/>
                </a:solidFill>
              </a:rPr>
              <a:t>boundaries.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851" name="Google Shape;851;p70"/>
          <p:cNvSpPr txBox="1"/>
          <p:nvPr>
            <p:ph idx="2" type="subTitle"/>
          </p:nvPr>
        </p:nvSpPr>
        <p:spPr>
          <a:xfrm>
            <a:off x="2978075" y="3390325"/>
            <a:ext cx="31629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ulish Medium"/>
              <a:buChar char="●"/>
            </a:pPr>
            <a:r>
              <a:rPr b="1" lang="en" sz="1300">
                <a:solidFill>
                  <a:schemeClr val="dk2"/>
                </a:solidFill>
              </a:rPr>
              <a:t>ensemble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learning method. </a:t>
            </a:r>
            <a:endParaRPr sz="130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Medium"/>
              <a:buChar char="●"/>
            </a:pP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builds </a:t>
            </a:r>
            <a:r>
              <a:rPr b="1" lang="en" sz="1300">
                <a:solidFill>
                  <a:schemeClr val="dk2"/>
                </a:solidFill>
              </a:rPr>
              <a:t>multiple decision trees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and combines their outputs</a:t>
            </a:r>
            <a:r>
              <a:rPr lang="en" sz="10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</a:t>
            </a:r>
            <a:r>
              <a:rPr lang="en" sz="9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(via voting or averaging.)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</a:t>
            </a:r>
            <a:endParaRPr sz="130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ulish Medium"/>
              <a:buChar char="●"/>
            </a:pPr>
            <a:r>
              <a:rPr b="1" lang="en" sz="1300">
                <a:solidFill>
                  <a:schemeClr val="dk2"/>
                </a:solidFill>
              </a:rPr>
              <a:t>improve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accuracy and </a:t>
            </a:r>
            <a:r>
              <a:rPr b="1" lang="en" sz="1300">
                <a:solidFill>
                  <a:schemeClr val="dk2"/>
                </a:solidFill>
              </a:rPr>
              <a:t>reduce </a:t>
            </a:r>
            <a:r>
              <a:rPr lang="en" sz="13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overfitting.</a:t>
            </a:r>
            <a:endParaRPr sz="130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852" name="Google Shape;852;p70"/>
          <p:cNvSpPr txBox="1"/>
          <p:nvPr>
            <p:ph idx="3" type="subTitle"/>
          </p:nvPr>
        </p:nvSpPr>
        <p:spPr>
          <a:xfrm>
            <a:off x="5692775" y="1794438"/>
            <a:ext cx="33150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Medium"/>
              <a:buChar char="●"/>
            </a:pPr>
            <a:r>
              <a:rPr lang="en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</a:t>
            </a:r>
            <a:r>
              <a:rPr b="1" lang="en" sz="1300">
                <a:solidFill>
                  <a:schemeClr val="dk2"/>
                </a:solidFill>
              </a:rPr>
              <a:t>supervised</a:t>
            </a:r>
            <a:r>
              <a:rPr lang="en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learning algorithm.</a:t>
            </a:r>
            <a:endParaRPr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Medium"/>
              <a:buChar char="●"/>
            </a:pPr>
            <a:r>
              <a:rPr lang="en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 finds the optimal hyperplane. </a:t>
            </a:r>
            <a:endParaRPr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Medium"/>
              <a:buChar char="●"/>
            </a:pPr>
            <a:r>
              <a:rPr lang="en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rPr>
              <a:t>separate different classes by maximizing the margin between the closest data points.</a:t>
            </a:r>
            <a:endParaRPr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853" name="Google Shape;853;p70"/>
          <p:cNvSpPr txBox="1"/>
          <p:nvPr>
            <p:ph idx="4" type="subTitle"/>
          </p:nvPr>
        </p:nvSpPr>
        <p:spPr>
          <a:xfrm>
            <a:off x="405675" y="1196162"/>
            <a:ext cx="2175300" cy="572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LINEAR </a:t>
            </a:r>
            <a:r>
              <a:rPr lang="en" sz="1200">
                <a:solidFill>
                  <a:schemeClr val="dk1"/>
                </a:solidFill>
              </a:rPr>
              <a:t>DISCRIMINANT</a:t>
            </a:r>
            <a:r>
              <a:rPr lang="en" sz="1200">
                <a:solidFill>
                  <a:schemeClr val="dk1"/>
                </a:solidFill>
              </a:rPr>
              <a:t> ANALYSIS (LDA)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4" name="Google Shape;854;p70"/>
          <p:cNvSpPr txBox="1"/>
          <p:nvPr>
            <p:ph idx="5" type="subTitle"/>
          </p:nvPr>
        </p:nvSpPr>
        <p:spPr>
          <a:xfrm>
            <a:off x="3383996" y="2645262"/>
            <a:ext cx="2175300" cy="572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 sz="1200">
                <a:solidFill>
                  <a:schemeClr val="dk1"/>
                </a:solidFill>
              </a:rPr>
              <a:t>RANDOM FOREST(RF)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5" name="Google Shape;855;p70"/>
          <p:cNvSpPr txBox="1"/>
          <p:nvPr>
            <p:ph idx="6" type="subTitle"/>
          </p:nvPr>
        </p:nvSpPr>
        <p:spPr>
          <a:xfrm>
            <a:off x="6069900" y="1148525"/>
            <a:ext cx="2276100" cy="572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 sz="1200">
                <a:solidFill>
                  <a:schemeClr val="dk1"/>
                </a:solidFill>
              </a:rPr>
              <a:t>SUPPORT VECTOR</a:t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</a:pPr>
            <a:r>
              <a:rPr lang="en" sz="1200">
                <a:solidFill>
                  <a:schemeClr val="dk1"/>
                </a:solidFill>
              </a:rPr>
              <a:t>MACHINE (SVM)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56" name="Google Shape;856;p70" title="LD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50" y="3217938"/>
            <a:ext cx="2579777" cy="14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70" title="Random_Fore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425" y="1118675"/>
            <a:ext cx="2479350" cy="14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70" title="SV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175" y="3217938"/>
            <a:ext cx="2579777" cy="14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AI MODEL PHASES</a:t>
            </a:r>
            <a:endParaRPr/>
          </a:p>
        </p:txBody>
      </p:sp>
      <p:grpSp>
        <p:nvGrpSpPr>
          <p:cNvPr id="864" name="Google Shape;864;p71"/>
          <p:cNvGrpSpPr/>
          <p:nvPr/>
        </p:nvGrpSpPr>
        <p:grpSpPr>
          <a:xfrm>
            <a:off x="5610917" y="1189775"/>
            <a:ext cx="3305700" cy="3483050"/>
            <a:chOff x="5632317" y="1189775"/>
            <a:chExt cx="3305700" cy="3483050"/>
          </a:xfrm>
        </p:grpSpPr>
        <p:sp>
          <p:nvSpPr>
            <p:cNvPr id="865" name="Google Shape;865;p71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6" name="Google Shape;866;p71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How will we connect all applications together ?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Why game is unable to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receive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triggers from the server ?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Why the 1st button (Aka Draw Card ) was undetected ?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7" name="Google Shape;867;p71"/>
          <p:cNvGrpSpPr/>
          <p:nvPr/>
        </p:nvGrpSpPr>
        <p:grpSpPr>
          <a:xfrm>
            <a:off x="149700" y="1189764"/>
            <a:ext cx="3546900" cy="3330436"/>
            <a:chOff x="0" y="1189989"/>
            <a:chExt cx="3546900" cy="3330436"/>
          </a:xfrm>
        </p:grpSpPr>
        <p:sp>
          <p:nvSpPr>
            <p:cNvPr id="868" name="Google Shape;868;p71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9" name="Google Shape;869;p71"/>
            <p:cNvSpPr txBox="1"/>
            <p:nvPr/>
          </p:nvSpPr>
          <p:spPr>
            <a:xfrm>
              <a:off x="655361" y="19047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Who will collect data ?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What game will we use to collect data?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What format will we put data in ( CSV, JSON, XML, and binary formats ) ?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File Hierarchy format ?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0" name="Google Shape;870;p71"/>
          <p:cNvGrpSpPr/>
          <p:nvPr/>
        </p:nvGrpSpPr>
        <p:grpSpPr>
          <a:xfrm>
            <a:off x="3019054" y="1189775"/>
            <a:ext cx="3305700" cy="3718250"/>
            <a:chOff x="2944204" y="1189775"/>
            <a:chExt cx="3305700" cy="3718250"/>
          </a:xfrm>
        </p:grpSpPr>
        <p:sp>
          <p:nvSpPr>
            <p:cNvPr id="871" name="Google Shape;871;p71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2" name="Google Shape;872;p71"/>
            <p:cNvSpPr txBox="1"/>
            <p:nvPr/>
          </p:nvSpPr>
          <p:spPr>
            <a:xfrm>
              <a:off x="3478950" y="1904725"/>
              <a:ext cx="2236200" cy="30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What AI model will we use ( Random Forest , SVM , LDA )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Classes were unbalanced and Data wasn’t enough.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What channels to focus on while collecting data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What will we do with data , use it raw or do augmentation on it.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How will game send the triggers to unicorn hybrid Recorder ?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Client focus fades away during session 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2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8" name="Google Shape;878;p72"/>
          <p:cNvSpPr txBox="1"/>
          <p:nvPr>
            <p:ph type="title"/>
          </p:nvPr>
        </p:nvSpPr>
        <p:spPr>
          <a:xfrm>
            <a:off x="720000" y="445025"/>
            <a:ext cx="823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MACHINE LEARNING MODEL PERFORMANCE</a:t>
            </a:r>
            <a:endParaRPr/>
          </a:p>
        </p:txBody>
      </p:sp>
      <p:pic>
        <p:nvPicPr>
          <p:cNvPr id="879" name="Google Shape;879;p7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700" y="953225"/>
            <a:ext cx="5979324" cy="36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>
            <p:ph type="title"/>
          </p:nvPr>
        </p:nvSpPr>
        <p:spPr>
          <a:xfrm>
            <a:off x="1377600" y="1710525"/>
            <a:ext cx="131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3200"/>
              <a:t>EST. </a:t>
            </a:r>
            <a:endParaRPr/>
          </a:p>
        </p:txBody>
      </p:sp>
      <p:sp>
        <p:nvSpPr>
          <p:cNvPr id="325" name="Google Shape;325;p28"/>
          <p:cNvSpPr txBox="1"/>
          <p:nvPr>
            <p:ph idx="1" type="subTitle"/>
          </p:nvPr>
        </p:nvSpPr>
        <p:spPr>
          <a:xfrm>
            <a:off x="1284000" y="2985500"/>
            <a:ext cx="6576000" cy="680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/>
              <a:t>Person have motor impairments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/>
              <a:t>(WHO, 2023)</a:t>
            </a:r>
            <a:endParaRPr b="1"/>
          </a:p>
        </p:txBody>
      </p:sp>
      <p:sp>
        <p:nvSpPr>
          <p:cNvPr id="326" name="Google Shape;326;p2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28"/>
          <p:cNvSpPr txBox="1"/>
          <p:nvPr/>
        </p:nvSpPr>
        <p:spPr>
          <a:xfrm>
            <a:off x="2419200" y="1580025"/>
            <a:ext cx="553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1,300,000,000</a:t>
            </a:r>
            <a:endParaRPr b="1" sz="60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1369200" y="699600"/>
            <a:ext cx="640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Estimated number of people with motor impairment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73"/>
          <p:cNvSpPr txBox="1"/>
          <p:nvPr>
            <p:ph type="title"/>
          </p:nvPr>
        </p:nvSpPr>
        <p:spPr>
          <a:xfrm>
            <a:off x="720000" y="445025"/>
            <a:ext cx="824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MACHINE LEARNING MODEL CONFUSION MATRIX</a:t>
            </a:r>
            <a:endParaRPr/>
          </a:p>
        </p:txBody>
      </p:sp>
      <p:pic>
        <p:nvPicPr>
          <p:cNvPr id="886" name="Google Shape;8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600" y="1056625"/>
            <a:ext cx="4118800" cy="35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2" name="Google Shape;892;p74"/>
          <p:cNvSpPr txBox="1"/>
          <p:nvPr>
            <p:ph type="title"/>
          </p:nvPr>
        </p:nvSpPr>
        <p:spPr>
          <a:xfrm>
            <a:off x="720000" y="445025"/>
            <a:ext cx="830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MACHINE LEARNING MODEL CONFUSION MATRIX</a:t>
            </a:r>
            <a:endParaRPr/>
          </a:p>
        </p:txBody>
      </p:sp>
      <p:pic>
        <p:nvPicPr>
          <p:cNvPr id="893" name="Google Shape;8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437" y="1017725"/>
            <a:ext cx="4059128" cy="345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9" name="Google Shape;899;p75"/>
          <p:cNvSpPr txBox="1"/>
          <p:nvPr>
            <p:ph type="title"/>
          </p:nvPr>
        </p:nvSpPr>
        <p:spPr>
          <a:xfrm>
            <a:off x="720000" y="445025"/>
            <a:ext cx="811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MACHINE LEARNING MODEL CONFUSION MATRIX</a:t>
            </a:r>
            <a:endParaRPr/>
          </a:p>
        </p:txBody>
      </p:sp>
      <p:pic>
        <p:nvPicPr>
          <p:cNvPr id="900" name="Google Shape;9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325" y="1017724"/>
            <a:ext cx="4023341" cy="34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6"/>
          <p:cNvSpPr txBox="1"/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ONLINE ANALYSIS</a:t>
            </a:r>
            <a:endParaRPr sz="3200"/>
          </a:p>
        </p:txBody>
      </p:sp>
      <p:sp>
        <p:nvSpPr>
          <p:cNvPr id="906" name="Google Shape;906;p76"/>
          <p:cNvSpPr txBox="1"/>
          <p:nvPr>
            <p:ph idx="2" type="title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07" name="Google Shape;907;p7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8" name="Google Shape;908;p76"/>
          <p:cNvCxnSpPr/>
          <p:nvPr/>
        </p:nvCxnSpPr>
        <p:spPr>
          <a:xfrm flipH="1" rot="10800000">
            <a:off x="1600600" y="2910566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09" name="Google Shape;909;p76"/>
          <p:cNvCxnSpPr/>
          <p:nvPr/>
        </p:nvCxnSpPr>
        <p:spPr>
          <a:xfrm flipH="1" rot="10800000">
            <a:off x="1600600" y="1714341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10" name="Google Shape;910;p76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76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7" name="Google Shape;917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UNO GAME TASK ONLINE ANALYSIS</a:t>
            </a:r>
            <a:endParaRPr/>
          </a:p>
        </p:txBody>
      </p:sp>
      <p:sp>
        <p:nvSpPr>
          <p:cNvPr id="918" name="Google Shape;918;p77"/>
          <p:cNvSpPr txBox="1"/>
          <p:nvPr>
            <p:ph idx="1" type="body"/>
          </p:nvPr>
        </p:nvSpPr>
        <p:spPr>
          <a:xfrm>
            <a:off x="720000" y="1215750"/>
            <a:ext cx="7704000" cy="21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 Light"/>
              <a:buChar char="●"/>
            </a:pPr>
            <a:r>
              <a:rPr lang="en"/>
              <a:t>Game starts with each player holding 7 cards and one card is placed faced up on the ground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 Light"/>
              <a:buChar char="●"/>
            </a:pPr>
            <a:r>
              <a:rPr lang="en"/>
              <a:t>The player has to decide one button from 4 buttons that has Visual effect highlights  ( Draw Card , Left , Right , Place Card)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 Light"/>
              <a:buChar char="●"/>
            </a:pPr>
            <a:r>
              <a:rPr lang="en"/>
              <a:t>Smooth animation for cards movement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 Light"/>
              <a:buChar char="●"/>
            </a:pPr>
            <a:r>
              <a:rPr lang="en"/>
              <a:t>Player/Computer repeats process of decision making each one in his alternative turn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 Light"/>
              <a:buChar char="●"/>
            </a:pPr>
            <a:r>
              <a:rPr lang="en"/>
              <a:t>If player/computer wins a reward animation/message for winning round.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 Light"/>
              <a:buChar char="●"/>
            </a:pPr>
            <a:r>
              <a:rPr lang="en"/>
              <a:t>If player/computer loses a failure animation/message for losing round.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" name="Google Shape;924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AI MODEL PREDICTION</a:t>
            </a:r>
            <a:endParaRPr/>
          </a:p>
        </p:txBody>
      </p:sp>
      <p:sp>
        <p:nvSpPr>
          <p:cNvPr id="925" name="Google Shape;925;p78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Light"/>
              <a:buChar char="●"/>
            </a:pPr>
            <a:r>
              <a:rPr lang="en"/>
              <a:t>To achieve real-time EEG signal acquisition and classification, the Python pylsl library (Lab Streaming Layer) was used to stream data directly from the EEG headset to the AI model.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lish Light"/>
              <a:buChar char="●"/>
            </a:pPr>
            <a:r>
              <a:rPr lang="en"/>
              <a:t>The system architecture included the following stages:</a:t>
            </a:r>
            <a:endParaRPr/>
          </a:p>
          <a:p>
            <a:pPr indent="-38100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/>
              <a:t>Live signal acquisition through StreamInlet using pylsl.</a:t>
            </a:r>
            <a:endParaRPr/>
          </a:p>
          <a:p>
            <a:pPr indent="-38100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/>
              <a:t>Online preprocessing using a Butterworth band-pass filter (0.1–30 Hz).</a:t>
            </a:r>
            <a:endParaRPr/>
          </a:p>
          <a:p>
            <a:pPr indent="-38100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/>
              <a:t>Real-time feature extraction, focusing on peak amplitude , area under the curve (AUC) and peak latency within a defined time window.</a:t>
            </a:r>
            <a:endParaRPr/>
          </a:p>
          <a:p>
            <a:pPr indent="-38100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/>
              <a:t>Classification using a pre-trained RF model.</a:t>
            </a:r>
            <a:endParaRPr/>
          </a:p>
          <a:p>
            <a:pPr indent="-38100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/>
              <a:t>Transmission of predicted class labels to a Flask-SocketIO server for UI response and logging.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1" name="Google Shape;931;p79"/>
          <p:cNvSpPr txBox="1"/>
          <p:nvPr>
            <p:ph type="title"/>
          </p:nvPr>
        </p:nvSpPr>
        <p:spPr>
          <a:xfrm>
            <a:off x="720000" y="445025"/>
            <a:ext cx="457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highlight>
                  <a:srgbClr val="FAFAFA"/>
                </a:highlight>
              </a:rPr>
              <a:t>ONLINE COMMUNICATION</a:t>
            </a:r>
            <a:endParaRPr>
              <a:highlight>
                <a:srgbClr val="FAFAFA"/>
              </a:highlight>
            </a:endParaRPr>
          </a:p>
        </p:txBody>
      </p:sp>
      <p:pic>
        <p:nvPicPr>
          <p:cNvPr id="932" name="Google Shape;932;p79" title="diagram-export-7-5-2025-12_46_11-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50" y="532800"/>
            <a:ext cx="4200223" cy="415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0"/>
          <p:cNvSpPr txBox="1"/>
          <p:nvPr>
            <p:ph idx="12" type="sldNum"/>
          </p:nvPr>
        </p:nvSpPr>
        <p:spPr>
          <a:xfrm>
            <a:off x="4297650" y="48314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8" name="Google Shape;938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939" name="Google Shape;939;p80"/>
          <p:cNvSpPr txBox="1"/>
          <p:nvPr>
            <p:ph idx="1" type="body"/>
          </p:nvPr>
        </p:nvSpPr>
        <p:spPr>
          <a:xfrm>
            <a:off x="516450" y="1161775"/>
            <a:ext cx="81111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 Medium"/>
              <a:buChar char="●"/>
            </a:pPr>
            <a:r>
              <a:rPr b="1" lang="en" sz="1600"/>
              <a:t>EEG Signal Challenges:</a:t>
            </a:r>
            <a:r>
              <a:rPr lang="en" sz="1600">
                <a:latin typeface="Mulish Medium"/>
                <a:ea typeface="Mulish Medium"/>
                <a:cs typeface="Mulish Medium"/>
                <a:sym typeface="Mulish Medium"/>
              </a:rPr>
              <a:t> Residual noise, motion &amp; muscle artifacts affect accuracy. </a:t>
            </a:r>
            <a:endParaRPr sz="16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 Medium"/>
              <a:buChar char="●"/>
            </a:pPr>
            <a:r>
              <a:rPr b="1" lang="en" sz="1600"/>
              <a:t>Performance Limits:</a:t>
            </a:r>
            <a:r>
              <a:rPr lang="en" sz="1600">
                <a:latin typeface="Mulish Medium"/>
                <a:ea typeface="Mulish Medium"/>
                <a:cs typeface="Mulish Medium"/>
                <a:sym typeface="Mulish Medium"/>
              </a:rPr>
              <a:t> Low selection speed (ITR), high user training needs, no long-term fatigue data. </a:t>
            </a:r>
            <a:endParaRPr sz="16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 Medium"/>
              <a:buChar char="●"/>
            </a:pPr>
            <a:r>
              <a:rPr b="1" lang="en" sz="1600"/>
              <a:t>Hardware &amp; Data Constraints:</a:t>
            </a:r>
            <a:r>
              <a:rPr lang="en" sz="1600">
                <a:latin typeface="Mulish Medium"/>
                <a:ea typeface="Mulish Medium"/>
                <a:cs typeface="Mulish Medium"/>
                <a:sym typeface="Mulish Medium"/>
              </a:rPr>
              <a:t> Dependent on Unicorn Hybrid Black specs. </a:t>
            </a:r>
            <a:endParaRPr sz="16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 Medium"/>
              <a:buChar char="●"/>
            </a:pPr>
            <a:r>
              <a:rPr b="1" lang="en" sz="1600"/>
              <a:t>Small dataset</a:t>
            </a:r>
            <a:r>
              <a:rPr lang="en" sz="1600">
                <a:latin typeface="Mulish Medium"/>
                <a:ea typeface="Mulish Medium"/>
                <a:cs typeface="Mulish Medium"/>
                <a:sym typeface="Mulish Medium"/>
              </a:rPr>
              <a:t> limits advanced models (e.g., CNNs).</a:t>
            </a:r>
            <a:endParaRPr sz="16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/>
              <a:t>EEG Trade-offs:</a:t>
            </a:r>
            <a:r>
              <a:rPr lang="en" sz="1600">
                <a:latin typeface="Mulish Medium"/>
                <a:ea typeface="Mulish Medium"/>
                <a:cs typeface="Mulish Medium"/>
                <a:sym typeface="Mulish Medium"/>
              </a:rPr>
              <a:t> Chosen for being non-invasive, affordable &amp; portable. </a:t>
            </a:r>
            <a:endParaRPr sz="16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 Medium"/>
              <a:buChar char="●"/>
            </a:pPr>
            <a:r>
              <a:rPr b="1" lang="en" sz="1600"/>
              <a:t>Lower spatial resolution</a:t>
            </a:r>
            <a:r>
              <a:rPr lang="en" sz="1600">
                <a:latin typeface="Mulish Medium"/>
                <a:ea typeface="Mulish Medium"/>
                <a:cs typeface="Mulish Medium"/>
                <a:sym typeface="Mulish Medium"/>
              </a:rPr>
              <a:t> &amp; </a:t>
            </a:r>
            <a:r>
              <a:rPr b="1" lang="en" sz="1600"/>
              <a:t>higher noise</a:t>
            </a:r>
            <a:r>
              <a:rPr lang="en" sz="1600">
                <a:latin typeface="Mulish Medium"/>
                <a:ea typeface="Mulish Medium"/>
                <a:cs typeface="Mulish Medium"/>
                <a:sym typeface="Mulish Medium"/>
              </a:rPr>
              <a:t> than ECoG/MEG.</a:t>
            </a:r>
            <a:endParaRPr sz="16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 Medium"/>
              <a:buChar char="●"/>
            </a:pPr>
            <a:r>
              <a:rPr b="1" lang="en" sz="1600"/>
              <a:t>BCI </a:t>
            </a:r>
            <a:r>
              <a:rPr b="1" lang="en" sz="1600"/>
              <a:t>Illiteracy</a:t>
            </a:r>
            <a:r>
              <a:rPr lang="en" sz="1600">
                <a:latin typeface="Mulish Medium"/>
                <a:ea typeface="Mulish Medium"/>
                <a:cs typeface="Mulish Medium"/>
                <a:sym typeface="Mulish Medium"/>
              </a:rPr>
              <a:t>: Conduct repeated practice sessions before data collection to build system familiarity. </a:t>
            </a:r>
            <a:endParaRPr sz="16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None/>
            </a:pPr>
            <a:r>
              <a:t/>
            </a:r>
            <a:endParaRPr sz="2000">
              <a:solidFill>
                <a:schemeClr val="dk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1"/>
          <p:cNvSpPr txBox="1"/>
          <p:nvPr>
            <p:ph type="title"/>
          </p:nvPr>
        </p:nvSpPr>
        <p:spPr>
          <a:xfrm>
            <a:off x="533025" y="32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945" name="Google Shape;945;p81"/>
          <p:cNvSpPr txBox="1"/>
          <p:nvPr>
            <p:ph idx="6" type="subTitle"/>
          </p:nvPr>
        </p:nvSpPr>
        <p:spPr>
          <a:xfrm>
            <a:off x="1080925" y="1060888"/>
            <a:ext cx="7423500" cy="1329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Summary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ulish Medium"/>
              <a:buChar char="●"/>
            </a:pPr>
            <a:r>
              <a:rPr b="0" lang="en" sz="1300">
                <a:latin typeface="Mulish Medium"/>
                <a:ea typeface="Mulish Medium"/>
                <a:cs typeface="Mulish Medium"/>
                <a:sym typeface="Mulish Medium"/>
              </a:rPr>
              <a:t>BCI system for users with severe motor disabilities.</a:t>
            </a:r>
            <a:endParaRPr b="0" sz="13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ulish Medium"/>
              <a:buChar char="●"/>
            </a:pPr>
            <a:r>
              <a:rPr b="0" lang="en" sz="1300">
                <a:latin typeface="Mulish Medium"/>
                <a:ea typeface="Mulish Medium"/>
                <a:cs typeface="Mulish Medium"/>
                <a:sym typeface="Mulish Medium"/>
              </a:rPr>
              <a:t>Integrated into Educational apps &amp; platforms Custom BCI games (UNO &amp; Maze)</a:t>
            </a:r>
            <a:endParaRPr b="0" sz="13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ulish Medium"/>
              <a:buChar char="●"/>
            </a:pPr>
            <a:r>
              <a:rPr b="0" lang="en" sz="1300">
                <a:latin typeface="Mulish Medium"/>
                <a:ea typeface="Mulish Medium"/>
                <a:cs typeface="Mulish Medium"/>
                <a:sym typeface="Mulish Medium"/>
              </a:rPr>
              <a:t>Tested with collected dataset; demonstrated real-world feasibility.</a:t>
            </a:r>
            <a:endParaRPr b="0" sz="13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ulish Medium"/>
              <a:buChar char="●"/>
            </a:pPr>
            <a:r>
              <a:rPr b="0" lang="en" sz="1300">
                <a:latin typeface="Mulish Medium"/>
                <a:ea typeface="Mulish Medium"/>
                <a:cs typeface="Mulish Medium"/>
                <a:sym typeface="Mulish Medium"/>
              </a:rPr>
              <a:t>Developed an online and offline </a:t>
            </a:r>
            <a:r>
              <a:rPr b="0" lang="en" sz="1300">
                <a:latin typeface="Mulish Medium"/>
                <a:ea typeface="Mulish Medium"/>
                <a:cs typeface="Mulish Medium"/>
                <a:sym typeface="Mulish Medium"/>
              </a:rPr>
              <a:t>analysis</a:t>
            </a:r>
            <a:r>
              <a:rPr b="0" lang="en" sz="1300">
                <a:latin typeface="Mulish Medium"/>
                <a:ea typeface="Mulish Medium"/>
                <a:cs typeface="Mulish Medium"/>
                <a:sym typeface="Mulish Medium"/>
              </a:rPr>
              <a:t> system to predict user-commands.</a:t>
            </a:r>
            <a:endParaRPr b="0" sz="13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946" name="Google Shape;946;p81"/>
          <p:cNvSpPr txBox="1"/>
          <p:nvPr>
            <p:ph idx="8" type="subTitle"/>
          </p:nvPr>
        </p:nvSpPr>
        <p:spPr>
          <a:xfrm>
            <a:off x="1080925" y="2543800"/>
            <a:ext cx="7423500" cy="2014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Future Directions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sh Medium"/>
              <a:buChar char="●"/>
            </a:pPr>
            <a:r>
              <a:rPr b="0" lang="en" sz="1400">
                <a:latin typeface="Mulish Medium"/>
                <a:ea typeface="Mulish Medium"/>
                <a:cs typeface="Mulish Medium"/>
                <a:sym typeface="Mulish Medium"/>
              </a:rPr>
              <a:t>Collect more data. </a:t>
            </a:r>
            <a:endParaRPr b="0" sz="14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sh Medium"/>
              <a:buChar char="●"/>
            </a:pPr>
            <a:r>
              <a:rPr b="0" lang="en" sz="1400">
                <a:latin typeface="Mulish Medium"/>
                <a:ea typeface="Mulish Medium"/>
                <a:cs typeface="Mulish Medium"/>
                <a:sym typeface="Mulish Medium"/>
              </a:rPr>
              <a:t>Adjust preprocessing stages according to data.</a:t>
            </a:r>
            <a:endParaRPr b="0" sz="14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sh Medium"/>
              <a:buChar char="●"/>
            </a:pPr>
            <a:r>
              <a:rPr b="0" lang="en" sz="1400">
                <a:latin typeface="Mulish Medium"/>
                <a:ea typeface="Mulish Medium"/>
                <a:cs typeface="Mulish Medium"/>
                <a:sym typeface="Mulish Medium"/>
              </a:rPr>
              <a:t>Use different classification techniques.</a:t>
            </a:r>
            <a:endParaRPr b="0" sz="14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en" sz="1400">
                <a:latin typeface="Mulish Medium"/>
                <a:ea typeface="Mulish Medium"/>
                <a:cs typeface="Mulish Medium"/>
                <a:sym typeface="Mulish Medium"/>
              </a:rPr>
              <a:t>Enhance user experience with engaging, life-like interactions.</a:t>
            </a:r>
            <a:r>
              <a:rPr b="0" lang="en" sz="1400">
                <a:latin typeface="Mulish Medium"/>
                <a:ea typeface="Mulish Medium"/>
                <a:cs typeface="Mulish Medium"/>
                <a:sym typeface="Mulish Medium"/>
              </a:rPr>
              <a:t> </a:t>
            </a:r>
            <a:endParaRPr b="0" sz="1400"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47" name="Google Shape;947;p8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48" name="Google Shape;948;p81"/>
          <p:cNvGrpSpPr/>
          <p:nvPr/>
        </p:nvGrpSpPr>
        <p:grpSpPr>
          <a:xfrm>
            <a:off x="533033" y="1570917"/>
            <a:ext cx="373185" cy="302466"/>
            <a:chOff x="5220616" y="2791061"/>
            <a:chExt cx="373185" cy="302466"/>
          </a:xfrm>
        </p:grpSpPr>
        <p:sp>
          <p:nvSpPr>
            <p:cNvPr id="949" name="Google Shape;949;p81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1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1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1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1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1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1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1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1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1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1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1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1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1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81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81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81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1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81"/>
          <p:cNvGrpSpPr/>
          <p:nvPr/>
        </p:nvGrpSpPr>
        <p:grpSpPr>
          <a:xfrm>
            <a:off x="684324" y="3320906"/>
            <a:ext cx="221902" cy="380795"/>
            <a:chOff x="916127" y="3807056"/>
            <a:chExt cx="221902" cy="380795"/>
          </a:xfrm>
        </p:grpSpPr>
        <p:sp>
          <p:nvSpPr>
            <p:cNvPr id="968" name="Google Shape;968;p81"/>
            <p:cNvSpPr/>
            <p:nvPr/>
          </p:nvSpPr>
          <p:spPr>
            <a:xfrm>
              <a:off x="916127" y="3807056"/>
              <a:ext cx="221902" cy="380795"/>
            </a:xfrm>
            <a:custGeom>
              <a:rect b="b" l="l" r="r" t="t"/>
              <a:pathLst>
                <a:path extrusionOk="0" h="11954" w="6966">
                  <a:moveTo>
                    <a:pt x="4120" y="6429"/>
                  </a:moveTo>
                  <a:lnTo>
                    <a:pt x="4120" y="7799"/>
                  </a:lnTo>
                  <a:lnTo>
                    <a:pt x="2810" y="7799"/>
                  </a:lnTo>
                  <a:lnTo>
                    <a:pt x="2810" y="6429"/>
                  </a:lnTo>
                  <a:cubicBezTo>
                    <a:pt x="3024" y="6489"/>
                    <a:pt x="3245" y="6519"/>
                    <a:pt x="3465" y="6519"/>
                  </a:cubicBezTo>
                  <a:cubicBezTo>
                    <a:pt x="3685" y="6519"/>
                    <a:pt x="3905" y="6489"/>
                    <a:pt x="4120" y="6429"/>
                  </a:cubicBezTo>
                  <a:close/>
                  <a:moveTo>
                    <a:pt x="4882" y="8144"/>
                  </a:moveTo>
                  <a:lnTo>
                    <a:pt x="4882" y="8680"/>
                  </a:lnTo>
                  <a:lnTo>
                    <a:pt x="2060" y="8680"/>
                  </a:lnTo>
                  <a:lnTo>
                    <a:pt x="2060" y="8144"/>
                  </a:lnTo>
                  <a:close/>
                  <a:moveTo>
                    <a:pt x="5596" y="9037"/>
                  </a:moveTo>
                  <a:lnTo>
                    <a:pt x="5596" y="9335"/>
                  </a:lnTo>
                  <a:lnTo>
                    <a:pt x="1346" y="9335"/>
                  </a:lnTo>
                  <a:lnTo>
                    <a:pt x="1346" y="9037"/>
                  </a:lnTo>
                  <a:lnTo>
                    <a:pt x="2060" y="9037"/>
                  </a:lnTo>
                  <a:lnTo>
                    <a:pt x="2060" y="9049"/>
                  </a:lnTo>
                  <a:lnTo>
                    <a:pt x="4882" y="9049"/>
                  </a:lnTo>
                  <a:lnTo>
                    <a:pt x="4882" y="9037"/>
                  </a:lnTo>
                  <a:close/>
                  <a:moveTo>
                    <a:pt x="6227" y="9692"/>
                  </a:moveTo>
                  <a:cubicBezTo>
                    <a:pt x="6441" y="9692"/>
                    <a:pt x="6608" y="9858"/>
                    <a:pt x="6608" y="10061"/>
                  </a:cubicBezTo>
                  <a:lnTo>
                    <a:pt x="6608" y="11251"/>
                  </a:lnTo>
                  <a:cubicBezTo>
                    <a:pt x="6608" y="11466"/>
                    <a:pt x="6441" y="11620"/>
                    <a:pt x="6227" y="11620"/>
                  </a:cubicBezTo>
                  <a:lnTo>
                    <a:pt x="715" y="11620"/>
                  </a:lnTo>
                  <a:cubicBezTo>
                    <a:pt x="500" y="11620"/>
                    <a:pt x="334" y="11466"/>
                    <a:pt x="334" y="11251"/>
                  </a:cubicBezTo>
                  <a:lnTo>
                    <a:pt x="334" y="10061"/>
                  </a:lnTo>
                  <a:cubicBezTo>
                    <a:pt x="334" y="9858"/>
                    <a:pt x="500" y="9692"/>
                    <a:pt x="715" y="9692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964"/>
                  </a:lnTo>
                  <a:cubicBezTo>
                    <a:pt x="0" y="1322"/>
                    <a:pt x="298" y="1619"/>
                    <a:pt x="655" y="1619"/>
                  </a:cubicBezTo>
                  <a:lnTo>
                    <a:pt x="1012" y="1619"/>
                  </a:lnTo>
                  <a:lnTo>
                    <a:pt x="1012" y="4048"/>
                  </a:lnTo>
                  <a:cubicBezTo>
                    <a:pt x="1012" y="5060"/>
                    <a:pt x="1619" y="5929"/>
                    <a:pt x="2477" y="6310"/>
                  </a:cubicBezTo>
                  <a:lnTo>
                    <a:pt x="2477" y="7799"/>
                  </a:lnTo>
                  <a:lnTo>
                    <a:pt x="1905" y="7799"/>
                  </a:lnTo>
                  <a:cubicBezTo>
                    <a:pt x="1798" y="7799"/>
                    <a:pt x="1727" y="7870"/>
                    <a:pt x="1727" y="7977"/>
                  </a:cubicBezTo>
                  <a:lnTo>
                    <a:pt x="1727" y="8680"/>
                  </a:lnTo>
                  <a:lnTo>
                    <a:pt x="1191" y="8680"/>
                  </a:lnTo>
                  <a:cubicBezTo>
                    <a:pt x="1084" y="8680"/>
                    <a:pt x="1012" y="8751"/>
                    <a:pt x="1012" y="8858"/>
                  </a:cubicBezTo>
                  <a:lnTo>
                    <a:pt x="1012" y="9335"/>
                  </a:lnTo>
                  <a:lnTo>
                    <a:pt x="726" y="9335"/>
                  </a:lnTo>
                  <a:cubicBezTo>
                    <a:pt x="322" y="9335"/>
                    <a:pt x="12" y="9656"/>
                    <a:pt x="12" y="10049"/>
                  </a:cubicBezTo>
                  <a:lnTo>
                    <a:pt x="12" y="11240"/>
                  </a:lnTo>
                  <a:cubicBezTo>
                    <a:pt x="12" y="11644"/>
                    <a:pt x="334" y="11954"/>
                    <a:pt x="726" y="11954"/>
                  </a:cubicBezTo>
                  <a:lnTo>
                    <a:pt x="6251" y="11954"/>
                  </a:lnTo>
                  <a:cubicBezTo>
                    <a:pt x="6644" y="11954"/>
                    <a:pt x="6965" y="11620"/>
                    <a:pt x="6965" y="11240"/>
                  </a:cubicBezTo>
                  <a:lnTo>
                    <a:pt x="6965" y="10049"/>
                  </a:lnTo>
                  <a:cubicBezTo>
                    <a:pt x="6965" y="9644"/>
                    <a:pt x="6632" y="9335"/>
                    <a:pt x="6251" y="9335"/>
                  </a:cubicBezTo>
                  <a:lnTo>
                    <a:pt x="5953" y="9335"/>
                  </a:lnTo>
                  <a:lnTo>
                    <a:pt x="5953" y="8858"/>
                  </a:lnTo>
                  <a:cubicBezTo>
                    <a:pt x="5953" y="8751"/>
                    <a:pt x="5870" y="8680"/>
                    <a:pt x="5775" y="8680"/>
                  </a:cubicBezTo>
                  <a:lnTo>
                    <a:pt x="5239" y="8680"/>
                  </a:lnTo>
                  <a:lnTo>
                    <a:pt x="5239" y="7977"/>
                  </a:lnTo>
                  <a:cubicBezTo>
                    <a:pt x="5239" y="7870"/>
                    <a:pt x="5156" y="7799"/>
                    <a:pt x="5060" y="7799"/>
                  </a:cubicBezTo>
                  <a:lnTo>
                    <a:pt x="4477" y="7799"/>
                  </a:lnTo>
                  <a:lnTo>
                    <a:pt x="4477" y="6310"/>
                  </a:lnTo>
                  <a:cubicBezTo>
                    <a:pt x="4786" y="6179"/>
                    <a:pt x="5072" y="5965"/>
                    <a:pt x="5310" y="5703"/>
                  </a:cubicBezTo>
                  <a:cubicBezTo>
                    <a:pt x="5370" y="5632"/>
                    <a:pt x="5370" y="5525"/>
                    <a:pt x="5298" y="5453"/>
                  </a:cubicBezTo>
                  <a:cubicBezTo>
                    <a:pt x="5259" y="5425"/>
                    <a:pt x="5216" y="5410"/>
                    <a:pt x="5174" y="5410"/>
                  </a:cubicBezTo>
                  <a:cubicBezTo>
                    <a:pt x="5127" y="5410"/>
                    <a:pt x="5080" y="5428"/>
                    <a:pt x="5037" y="5465"/>
                  </a:cubicBezTo>
                  <a:cubicBezTo>
                    <a:pt x="4882" y="5644"/>
                    <a:pt x="4679" y="5786"/>
                    <a:pt x="4477" y="5906"/>
                  </a:cubicBezTo>
                  <a:cubicBezTo>
                    <a:pt x="4158" y="6080"/>
                    <a:pt x="3812" y="6165"/>
                    <a:pt x="3467" y="6165"/>
                  </a:cubicBezTo>
                  <a:cubicBezTo>
                    <a:pt x="3245" y="6165"/>
                    <a:pt x="3024" y="6130"/>
                    <a:pt x="2810" y="6060"/>
                  </a:cubicBezTo>
                  <a:cubicBezTo>
                    <a:pt x="1965" y="5786"/>
                    <a:pt x="1334" y="4989"/>
                    <a:pt x="1334" y="4036"/>
                  </a:cubicBezTo>
                  <a:lnTo>
                    <a:pt x="1334" y="1607"/>
                  </a:lnTo>
                  <a:lnTo>
                    <a:pt x="5572" y="1607"/>
                  </a:lnTo>
                  <a:lnTo>
                    <a:pt x="5572" y="4048"/>
                  </a:lnTo>
                  <a:cubicBezTo>
                    <a:pt x="5596" y="4358"/>
                    <a:pt x="5537" y="4655"/>
                    <a:pt x="5394" y="4929"/>
                  </a:cubicBezTo>
                  <a:cubicBezTo>
                    <a:pt x="5358" y="5013"/>
                    <a:pt x="5394" y="5120"/>
                    <a:pt x="5489" y="5167"/>
                  </a:cubicBezTo>
                  <a:cubicBezTo>
                    <a:pt x="5513" y="5179"/>
                    <a:pt x="5537" y="5179"/>
                    <a:pt x="5560" y="5179"/>
                  </a:cubicBezTo>
                  <a:cubicBezTo>
                    <a:pt x="5620" y="5179"/>
                    <a:pt x="5691" y="5132"/>
                    <a:pt x="5727" y="5072"/>
                  </a:cubicBezTo>
                  <a:cubicBezTo>
                    <a:pt x="5870" y="4751"/>
                    <a:pt x="5953" y="4405"/>
                    <a:pt x="5953" y="4048"/>
                  </a:cubicBezTo>
                  <a:lnTo>
                    <a:pt x="5953" y="1619"/>
                  </a:lnTo>
                  <a:lnTo>
                    <a:pt x="6310" y="1619"/>
                  </a:lnTo>
                  <a:cubicBezTo>
                    <a:pt x="6668" y="1619"/>
                    <a:pt x="6965" y="1322"/>
                    <a:pt x="6965" y="964"/>
                  </a:cubicBezTo>
                  <a:lnTo>
                    <a:pt x="6965" y="655"/>
                  </a:lnTo>
                  <a:cubicBezTo>
                    <a:pt x="6965" y="298"/>
                    <a:pt x="6668" y="0"/>
                    <a:pt x="6310" y="0"/>
                  </a:cubicBezTo>
                  <a:lnTo>
                    <a:pt x="2215" y="0"/>
                  </a:lnTo>
                  <a:cubicBezTo>
                    <a:pt x="2108" y="0"/>
                    <a:pt x="2036" y="71"/>
                    <a:pt x="2036" y="179"/>
                  </a:cubicBezTo>
                  <a:cubicBezTo>
                    <a:pt x="2036" y="286"/>
                    <a:pt x="2108" y="357"/>
                    <a:pt x="2215" y="357"/>
                  </a:cubicBezTo>
                  <a:lnTo>
                    <a:pt x="6310" y="357"/>
                  </a:lnTo>
                  <a:cubicBezTo>
                    <a:pt x="6465" y="357"/>
                    <a:pt x="6608" y="488"/>
                    <a:pt x="6608" y="655"/>
                  </a:cubicBezTo>
                  <a:lnTo>
                    <a:pt x="6608" y="964"/>
                  </a:lnTo>
                  <a:cubicBezTo>
                    <a:pt x="6608" y="1131"/>
                    <a:pt x="6465" y="1262"/>
                    <a:pt x="6310" y="1262"/>
                  </a:cubicBezTo>
                  <a:lnTo>
                    <a:pt x="655" y="1262"/>
                  </a:lnTo>
                  <a:cubicBezTo>
                    <a:pt x="488" y="1262"/>
                    <a:pt x="357" y="1131"/>
                    <a:pt x="357" y="964"/>
                  </a:cubicBezTo>
                  <a:lnTo>
                    <a:pt x="357" y="655"/>
                  </a:lnTo>
                  <a:cubicBezTo>
                    <a:pt x="357" y="488"/>
                    <a:pt x="488" y="357"/>
                    <a:pt x="655" y="357"/>
                  </a:cubicBezTo>
                  <a:lnTo>
                    <a:pt x="1500" y="357"/>
                  </a:lnTo>
                  <a:cubicBezTo>
                    <a:pt x="1608" y="357"/>
                    <a:pt x="1679" y="286"/>
                    <a:pt x="1679" y="179"/>
                  </a:cubicBezTo>
                  <a:cubicBezTo>
                    <a:pt x="1679" y="71"/>
                    <a:pt x="1608" y="0"/>
                    <a:pt x="1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1"/>
            <p:cNvSpPr/>
            <p:nvPr/>
          </p:nvSpPr>
          <p:spPr>
            <a:xfrm>
              <a:off x="969580" y="3869746"/>
              <a:ext cx="110792" cy="102955"/>
            </a:xfrm>
            <a:custGeom>
              <a:rect b="b" l="l" r="r" t="t"/>
              <a:pathLst>
                <a:path extrusionOk="0" h="3232" w="3478">
                  <a:moveTo>
                    <a:pt x="1815" y="1"/>
                  </a:moveTo>
                  <a:cubicBezTo>
                    <a:pt x="1680" y="1"/>
                    <a:pt x="1543" y="72"/>
                    <a:pt x="1477" y="211"/>
                  </a:cubicBezTo>
                  <a:cubicBezTo>
                    <a:pt x="1175" y="806"/>
                    <a:pt x="1156" y="843"/>
                    <a:pt x="1155" y="843"/>
                  </a:cubicBezTo>
                  <a:cubicBezTo>
                    <a:pt x="1155" y="843"/>
                    <a:pt x="1156" y="842"/>
                    <a:pt x="1156" y="842"/>
                  </a:cubicBezTo>
                  <a:lnTo>
                    <a:pt x="1156" y="842"/>
                  </a:lnTo>
                  <a:cubicBezTo>
                    <a:pt x="1052" y="977"/>
                    <a:pt x="1162" y="1139"/>
                    <a:pt x="1292" y="1139"/>
                  </a:cubicBezTo>
                  <a:cubicBezTo>
                    <a:pt x="1356" y="1139"/>
                    <a:pt x="1426" y="1099"/>
                    <a:pt x="1477" y="997"/>
                  </a:cubicBezTo>
                  <a:cubicBezTo>
                    <a:pt x="1762" y="396"/>
                    <a:pt x="1786" y="352"/>
                    <a:pt x="1795" y="352"/>
                  </a:cubicBezTo>
                  <a:cubicBezTo>
                    <a:pt x="1796" y="352"/>
                    <a:pt x="1797" y="354"/>
                    <a:pt x="1799" y="354"/>
                  </a:cubicBezTo>
                  <a:cubicBezTo>
                    <a:pt x="1801" y="354"/>
                    <a:pt x="1801" y="352"/>
                    <a:pt x="1803" y="352"/>
                  </a:cubicBezTo>
                  <a:cubicBezTo>
                    <a:pt x="1812" y="352"/>
                    <a:pt x="1837" y="396"/>
                    <a:pt x="2132" y="997"/>
                  </a:cubicBezTo>
                  <a:cubicBezTo>
                    <a:pt x="2192" y="1104"/>
                    <a:pt x="2287" y="1175"/>
                    <a:pt x="2406" y="1199"/>
                  </a:cubicBezTo>
                  <a:lnTo>
                    <a:pt x="3108" y="1306"/>
                  </a:lnTo>
                  <a:cubicBezTo>
                    <a:pt x="3120" y="1306"/>
                    <a:pt x="3120" y="1318"/>
                    <a:pt x="3120" y="1318"/>
                  </a:cubicBezTo>
                  <a:cubicBezTo>
                    <a:pt x="3120" y="1342"/>
                    <a:pt x="3156" y="1306"/>
                    <a:pt x="2608" y="1830"/>
                  </a:cubicBezTo>
                  <a:cubicBezTo>
                    <a:pt x="2525" y="1902"/>
                    <a:pt x="2489" y="1997"/>
                    <a:pt x="2489" y="2092"/>
                  </a:cubicBezTo>
                  <a:cubicBezTo>
                    <a:pt x="2489" y="2152"/>
                    <a:pt x="2608" y="2842"/>
                    <a:pt x="2608" y="2866"/>
                  </a:cubicBezTo>
                  <a:cubicBezTo>
                    <a:pt x="2608" y="2883"/>
                    <a:pt x="2596" y="2894"/>
                    <a:pt x="2584" y="2894"/>
                  </a:cubicBezTo>
                  <a:cubicBezTo>
                    <a:pt x="2580" y="2894"/>
                    <a:pt x="2576" y="2893"/>
                    <a:pt x="2573" y="2890"/>
                  </a:cubicBezTo>
                  <a:lnTo>
                    <a:pt x="1954" y="2556"/>
                  </a:lnTo>
                  <a:cubicBezTo>
                    <a:pt x="1900" y="2527"/>
                    <a:pt x="1840" y="2512"/>
                    <a:pt x="1781" y="2512"/>
                  </a:cubicBezTo>
                  <a:cubicBezTo>
                    <a:pt x="1721" y="2512"/>
                    <a:pt x="1662" y="2527"/>
                    <a:pt x="1608" y="2556"/>
                  </a:cubicBezTo>
                  <a:cubicBezTo>
                    <a:pt x="996" y="2879"/>
                    <a:pt x="977" y="2890"/>
                    <a:pt x="967" y="2890"/>
                  </a:cubicBezTo>
                  <a:cubicBezTo>
                    <a:pt x="967" y="2890"/>
                    <a:pt x="966" y="2890"/>
                    <a:pt x="965" y="2890"/>
                  </a:cubicBezTo>
                  <a:cubicBezTo>
                    <a:pt x="953" y="2890"/>
                    <a:pt x="953" y="2866"/>
                    <a:pt x="953" y="2854"/>
                  </a:cubicBezTo>
                  <a:cubicBezTo>
                    <a:pt x="1073" y="2116"/>
                    <a:pt x="1073" y="2152"/>
                    <a:pt x="1073" y="2092"/>
                  </a:cubicBezTo>
                  <a:cubicBezTo>
                    <a:pt x="1073" y="1997"/>
                    <a:pt x="1025" y="1902"/>
                    <a:pt x="953" y="1830"/>
                  </a:cubicBezTo>
                  <a:lnTo>
                    <a:pt x="441" y="1342"/>
                  </a:lnTo>
                  <a:cubicBezTo>
                    <a:pt x="430" y="1318"/>
                    <a:pt x="441" y="1306"/>
                    <a:pt x="465" y="1306"/>
                  </a:cubicBezTo>
                  <a:lnTo>
                    <a:pt x="608" y="1294"/>
                  </a:lnTo>
                  <a:cubicBezTo>
                    <a:pt x="703" y="1282"/>
                    <a:pt x="775" y="1187"/>
                    <a:pt x="763" y="1104"/>
                  </a:cubicBezTo>
                  <a:cubicBezTo>
                    <a:pt x="741" y="1016"/>
                    <a:pt x="668" y="948"/>
                    <a:pt x="581" y="948"/>
                  </a:cubicBezTo>
                  <a:cubicBezTo>
                    <a:pt x="574" y="948"/>
                    <a:pt x="568" y="948"/>
                    <a:pt x="561" y="949"/>
                  </a:cubicBezTo>
                  <a:lnTo>
                    <a:pt x="418" y="961"/>
                  </a:lnTo>
                  <a:cubicBezTo>
                    <a:pt x="108" y="1009"/>
                    <a:pt x="1" y="1378"/>
                    <a:pt x="203" y="1592"/>
                  </a:cubicBezTo>
                  <a:cubicBezTo>
                    <a:pt x="739" y="2116"/>
                    <a:pt x="727" y="2080"/>
                    <a:pt x="727" y="2092"/>
                  </a:cubicBezTo>
                  <a:cubicBezTo>
                    <a:pt x="608" y="2842"/>
                    <a:pt x="608" y="2806"/>
                    <a:pt x="608" y="2854"/>
                  </a:cubicBezTo>
                  <a:cubicBezTo>
                    <a:pt x="608" y="3074"/>
                    <a:pt x="785" y="3231"/>
                    <a:pt x="976" y="3231"/>
                  </a:cubicBezTo>
                  <a:cubicBezTo>
                    <a:pt x="1032" y="3231"/>
                    <a:pt x="1089" y="3217"/>
                    <a:pt x="1144" y="3187"/>
                  </a:cubicBezTo>
                  <a:cubicBezTo>
                    <a:pt x="1696" y="2896"/>
                    <a:pt x="1757" y="2851"/>
                    <a:pt x="1777" y="2851"/>
                  </a:cubicBezTo>
                  <a:cubicBezTo>
                    <a:pt x="1781" y="2851"/>
                    <a:pt x="1783" y="2852"/>
                    <a:pt x="1787" y="2854"/>
                  </a:cubicBezTo>
                  <a:cubicBezTo>
                    <a:pt x="2382" y="3152"/>
                    <a:pt x="2442" y="3223"/>
                    <a:pt x="2585" y="3223"/>
                  </a:cubicBezTo>
                  <a:cubicBezTo>
                    <a:pt x="2811" y="3223"/>
                    <a:pt x="2989" y="3021"/>
                    <a:pt x="2966" y="2795"/>
                  </a:cubicBezTo>
                  <a:cubicBezTo>
                    <a:pt x="2847" y="2068"/>
                    <a:pt x="2847" y="2092"/>
                    <a:pt x="2858" y="2080"/>
                  </a:cubicBezTo>
                  <a:lnTo>
                    <a:pt x="3359" y="1592"/>
                  </a:lnTo>
                  <a:cubicBezTo>
                    <a:pt x="3442" y="1521"/>
                    <a:pt x="3478" y="1425"/>
                    <a:pt x="3478" y="1318"/>
                  </a:cubicBezTo>
                  <a:cubicBezTo>
                    <a:pt x="3478" y="1128"/>
                    <a:pt x="3347" y="985"/>
                    <a:pt x="3168" y="949"/>
                  </a:cubicBezTo>
                  <a:lnTo>
                    <a:pt x="2466" y="842"/>
                  </a:lnTo>
                  <a:cubicBezTo>
                    <a:pt x="2465" y="842"/>
                    <a:pt x="2464" y="842"/>
                    <a:pt x="2463" y="842"/>
                  </a:cubicBezTo>
                  <a:cubicBezTo>
                    <a:pt x="2454" y="842"/>
                    <a:pt x="2444" y="821"/>
                    <a:pt x="2144" y="211"/>
                  </a:cubicBezTo>
                  <a:cubicBezTo>
                    <a:pt x="2079" y="70"/>
                    <a:pt x="1947" y="1"/>
                    <a:pt x="1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1"/>
            <p:cNvSpPr/>
            <p:nvPr/>
          </p:nvSpPr>
          <p:spPr>
            <a:xfrm>
              <a:off x="982863" y="4127517"/>
              <a:ext cx="88015" cy="11404"/>
            </a:xfrm>
            <a:custGeom>
              <a:rect b="b" l="l" r="r" t="t"/>
              <a:pathLst>
                <a:path extrusionOk="0" h="358" w="2763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7"/>
                    <a:pt x="2763" y="179"/>
                  </a:cubicBezTo>
                  <a:cubicBezTo>
                    <a:pt x="2763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1"/>
            <p:cNvSpPr/>
            <p:nvPr/>
          </p:nvSpPr>
          <p:spPr>
            <a:xfrm>
              <a:off x="982863" y="4152173"/>
              <a:ext cx="88015" cy="11404"/>
            </a:xfrm>
            <a:custGeom>
              <a:rect b="b" l="l" r="r" t="t"/>
              <a:pathLst>
                <a:path extrusionOk="0" h="358" w="2763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584" y="358"/>
                  </a:lnTo>
                  <a:cubicBezTo>
                    <a:pt x="2691" y="358"/>
                    <a:pt x="2763" y="286"/>
                    <a:pt x="2763" y="179"/>
                  </a:cubicBezTo>
                  <a:cubicBezTo>
                    <a:pt x="2751" y="72"/>
                    <a:pt x="2680" y="1"/>
                    <a:pt x="2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2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7" name="Google Shape;977;p82"/>
          <p:cNvSpPr txBox="1"/>
          <p:nvPr>
            <p:ph type="title"/>
          </p:nvPr>
        </p:nvSpPr>
        <p:spPr>
          <a:xfrm>
            <a:off x="969825" y="2079259"/>
            <a:ext cx="7204500" cy="8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78" name="Google Shape;978;p82"/>
          <p:cNvSpPr txBox="1"/>
          <p:nvPr/>
        </p:nvSpPr>
        <p:spPr>
          <a:xfrm>
            <a:off x="3287025" y="3077400"/>
            <a:ext cx="2694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ANY QUESTIONS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4" name="Google Shape;334;p29"/>
          <p:cNvSpPr txBox="1"/>
          <p:nvPr>
            <p:ph idx="1" type="subTitle"/>
          </p:nvPr>
        </p:nvSpPr>
        <p:spPr>
          <a:xfrm>
            <a:off x="720025" y="1610942"/>
            <a:ext cx="7704000" cy="1082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FAFAFA"/>
                </a:highlight>
              </a:rPr>
              <a:t>Over 1 billion people globally live with disabilities, experience motor impairments, this can severely limit their ability to use traditional computers.</a:t>
            </a:r>
            <a:br>
              <a:rPr lang="en"/>
            </a:br>
            <a:r>
              <a:rPr lang="en"/>
              <a:t>These individuals face significant barriers to digital access, excluding them from education, work, and social opportunities.</a:t>
            </a:r>
            <a:endParaRPr/>
          </a:p>
        </p:txBody>
      </p:sp>
      <p:sp>
        <p:nvSpPr>
          <p:cNvPr id="335" name="Google Shape;335;p29"/>
          <p:cNvSpPr txBox="1"/>
          <p:nvPr>
            <p:ph idx="4" type="subTitle"/>
          </p:nvPr>
        </p:nvSpPr>
        <p:spPr>
          <a:xfrm>
            <a:off x="720025" y="1241274"/>
            <a:ext cx="7704000" cy="393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336" name="Google Shape;336;p2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29"/>
          <p:cNvSpPr txBox="1"/>
          <p:nvPr/>
        </p:nvSpPr>
        <p:spPr>
          <a:xfrm>
            <a:off x="720000" y="2922083"/>
            <a:ext cx="7704000" cy="393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Solution Statement</a:t>
            </a:r>
            <a:endParaRPr/>
          </a:p>
        </p:txBody>
      </p:sp>
      <p:sp>
        <p:nvSpPr>
          <p:cNvPr id="338" name="Google Shape;338;p29"/>
          <p:cNvSpPr txBox="1"/>
          <p:nvPr/>
        </p:nvSpPr>
        <p:spPr>
          <a:xfrm>
            <a:off x="720000" y="3239988"/>
            <a:ext cx="7704000" cy="1082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We designed a </a:t>
            </a:r>
            <a:r>
              <a:rPr b="1" i="0" lang="en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brain–computer interface (BCI) system using EEG technology</a:t>
            </a:r>
            <a:r>
              <a:rPr b="0" i="0" lang="en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that enables individuals with motor disabilities to control a computer game entirely </a:t>
            </a:r>
            <a:r>
              <a:rPr b="1" i="0" lang="en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without physical contact</a:t>
            </a:r>
            <a:r>
              <a:rPr b="0" i="0" lang="en" sz="14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. This solution empowers users to interact with digital environments, promoting inclusion, engagement, and accessibility.</a:t>
            </a:r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6342580" y="4386822"/>
            <a:ext cx="33423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Reference: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https://www.who.int/publications/i/item/9789241564182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83" title="Press S to create sticky notes. (1).png"/>
          <p:cNvPicPr preferRelativeResize="0"/>
          <p:nvPr/>
        </p:nvPicPr>
        <p:blipFill rotWithShape="1">
          <a:blip r:embed="rId3">
            <a:alphaModFix/>
          </a:blip>
          <a:srcRect b="3038" l="0" r="0" t="2888"/>
          <a:stretch/>
        </p:blipFill>
        <p:spPr>
          <a:xfrm>
            <a:off x="208950" y="148050"/>
            <a:ext cx="8726102" cy="46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8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5" name="Google Shape;985;p83"/>
          <p:cNvCxnSpPr/>
          <p:nvPr/>
        </p:nvCxnSpPr>
        <p:spPr>
          <a:xfrm>
            <a:off x="8725925" y="1084050"/>
            <a:ext cx="0" cy="2975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86" name="Google Shape;986;p83"/>
          <p:cNvCxnSpPr/>
          <p:nvPr/>
        </p:nvCxnSpPr>
        <p:spPr>
          <a:xfrm>
            <a:off x="440775" y="1084050"/>
            <a:ext cx="0" cy="2975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87" name="Google Shape;987;p83"/>
          <p:cNvSpPr txBox="1"/>
          <p:nvPr>
            <p:ph type="title"/>
          </p:nvPr>
        </p:nvSpPr>
        <p:spPr>
          <a:xfrm>
            <a:off x="510275" y="381950"/>
            <a:ext cx="201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/>
              <a:t>BUSINESS MODEL </a:t>
            </a:r>
            <a:r>
              <a:rPr lang="en" sz="2300"/>
              <a:t>CANVAS </a:t>
            </a:r>
            <a:endParaRPr sz="2300"/>
          </a:p>
        </p:txBody>
      </p:sp>
    </p:spTree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3" name="Google Shape;993;p84"/>
          <p:cNvPicPr preferRelativeResize="0"/>
          <p:nvPr/>
        </p:nvPicPr>
        <p:blipFill rotWithShape="1">
          <a:blip r:embed="rId3">
            <a:alphaModFix/>
          </a:blip>
          <a:srcRect b="56681" l="0" r="0" t="0"/>
          <a:stretch/>
        </p:blipFill>
        <p:spPr>
          <a:xfrm>
            <a:off x="338125" y="442300"/>
            <a:ext cx="4508225" cy="41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84"/>
          <p:cNvPicPr preferRelativeResize="0"/>
          <p:nvPr/>
        </p:nvPicPr>
        <p:blipFill rotWithShape="1">
          <a:blip r:embed="rId3">
            <a:alphaModFix/>
          </a:blip>
          <a:srcRect b="6794" l="0" r="0" t="44252"/>
          <a:stretch/>
        </p:blipFill>
        <p:spPr>
          <a:xfrm>
            <a:off x="5312550" y="519175"/>
            <a:ext cx="4677849" cy="441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5" name="Google Shape;995;p84"/>
          <p:cNvCxnSpPr/>
          <p:nvPr/>
        </p:nvCxnSpPr>
        <p:spPr>
          <a:xfrm flipH="1" rot="10800000">
            <a:off x="3248500" y="4592100"/>
            <a:ext cx="1860300" cy="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84"/>
          <p:cNvCxnSpPr/>
          <p:nvPr/>
        </p:nvCxnSpPr>
        <p:spPr>
          <a:xfrm rot="10800000">
            <a:off x="5108750" y="306000"/>
            <a:ext cx="15000" cy="4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84"/>
          <p:cNvCxnSpPr/>
          <p:nvPr/>
        </p:nvCxnSpPr>
        <p:spPr>
          <a:xfrm>
            <a:off x="5108800" y="338275"/>
            <a:ext cx="32676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84"/>
          <p:cNvCxnSpPr/>
          <p:nvPr/>
        </p:nvCxnSpPr>
        <p:spPr>
          <a:xfrm>
            <a:off x="8334675" y="331350"/>
            <a:ext cx="189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9" name="Google Shape;999;p84"/>
          <p:cNvSpPr txBox="1"/>
          <p:nvPr/>
        </p:nvSpPr>
        <p:spPr>
          <a:xfrm>
            <a:off x="401625" y="4503300"/>
            <a:ext cx="4953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1 2 3</a:t>
            </a:r>
            <a:endParaRPr sz="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00" name="Google Shape;1000;p84"/>
          <p:cNvSpPr txBox="1"/>
          <p:nvPr/>
        </p:nvSpPr>
        <p:spPr>
          <a:xfrm>
            <a:off x="5367325" y="301225"/>
            <a:ext cx="495300" cy="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1 2 3</a:t>
            </a:r>
            <a:endParaRPr sz="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01" name="Google Shape;1001;p84"/>
          <p:cNvSpPr txBox="1"/>
          <p:nvPr/>
        </p:nvSpPr>
        <p:spPr>
          <a:xfrm>
            <a:off x="490025" y="732075"/>
            <a:ext cx="22947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MAZE FLOWCHART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8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85"/>
          <p:cNvSpPr txBox="1"/>
          <p:nvPr/>
        </p:nvSpPr>
        <p:spPr>
          <a:xfrm>
            <a:off x="556525" y="488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UNO FLOWCHART OFFLINE</a:t>
            </a:r>
            <a:endParaRPr sz="11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08" name="Google Shape;1008;p85" title="Uno_Card_Game_Calibration_Final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25" y="1147475"/>
            <a:ext cx="8238726" cy="9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85" title="Uno_Card_Game_Calibration_Final_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25" y="2456800"/>
            <a:ext cx="8238725" cy="18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86" title="Uno_Card_Game_Final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990600"/>
            <a:ext cx="4998751" cy="21025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8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6" name="Google Shape;1016;p86"/>
          <p:cNvSpPr txBox="1"/>
          <p:nvPr/>
        </p:nvSpPr>
        <p:spPr>
          <a:xfrm>
            <a:off x="511675" y="4358075"/>
            <a:ext cx="1782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UNO FLOWCHART ONLINE</a:t>
            </a:r>
            <a:endParaRPr sz="11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87" title="Uno_Card_Game_Final_2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75" y="497325"/>
            <a:ext cx="8625172" cy="26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87" title="Uno_Card_Game_Final_2_2.png"/>
          <p:cNvPicPr preferRelativeResize="0"/>
          <p:nvPr/>
        </p:nvPicPr>
        <p:blipFill rotWithShape="1">
          <a:blip r:embed="rId4">
            <a:alphaModFix/>
          </a:blip>
          <a:srcRect b="10517" l="0" r="0" t="17144"/>
          <a:stretch/>
        </p:blipFill>
        <p:spPr>
          <a:xfrm>
            <a:off x="2641425" y="3279925"/>
            <a:ext cx="3639500" cy="13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8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4" name="Google Shape;1024;p87"/>
          <p:cNvSpPr txBox="1"/>
          <p:nvPr/>
        </p:nvSpPr>
        <p:spPr>
          <a:xfrm>
            <a:off x="511675" y="4358075"/>
            <a:ext cx="1782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UNO FLOWCHART ONLINE</a:t>
            </a:r>
            <a:endParaRPr sz="11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8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0" name="Google Shape;1030;p88"/>
          <p:cNvSpPr txBox="1"/>
          <p:nvPr/>
        </p:nvSpPr>
        <p:spPr>
          <a:xfrm>
            <a:off x="511675" y="4358075"/>
            <a:ext cx="1782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UNO </a:t>
            </a:r>
            <a:r>
              <a:rPr lang="en" sz="11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FLOWCHART ONLINE</a:t>
            </a:r>
            <a:endParaRPr sz="11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31" name="Google Shape;1031;p88" title="Game_Manager_Flowchart_Final_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533400"/>
            <a:ext cx="4345962" cy="40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89"/>
          <p:cNvSpPr txBox="1"/>
          <p:nvPr>
            <p:ph type="title"/>
          </p:nvPr>
        </p:nvSpPr>
        <p:spPr>
          <a:xfrm>
            <a:off x="767625" y="587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</a:t>
            </a:r>
            <a:endParaRPr/>
          </a:p>
        </p:txBody>
      </p:sp>
      <p:pic>
        <p:nvPicPr>
          <p:cNvPr id="1038" name="Google Shape;103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375" y="397500"/>
            <a:ext cx="3629025" cy="434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SOLUTION</a:t>
            </a:r>
            <a:endParaRPr sz="4800"/>
          </a:p>
        </p:txBody>
      </p:sp>
      <p:sp>
        <p:nvSpPr>
          <p:cNvPr id="346" name="Google Shape;346;p30"/>
          <p:cNvSpPr txBox="1"/>
          <p:nvPr>
            <p:ph idx="1" type="subTitle"/>
          </p:nvPr>
        </p:nvSpPr>
        <p:spPr>
          <a:xfrm>
            <a:off x="720000" y="1793169"/>
            <a:ext cx="7704000" cy="17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sh Medium"/>
              <a:buChar char="●"/>
            </a:pPr>
            <a:r>
              <a:rPr lang="en">
                <a:solidFill>
                  <a:srgbClr val="00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Brain Thoughts</a:t>
            </a:r>
            <a:endParaRPr>
              <a:solidFill>
                <a:srgbClr val="00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sh Medium"/>
              <a:buChar char="●"/>
            </a:pPr>
            <a:r>
              <a:rPr lang="en">
                <a:solidFill>
                  <a:srgbClr val="00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Signals Acquisition</a:t>
            </a:r>
            <a:endParaRPr>
              <a:solidFill>
                <a:srgbClr val="00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sh Medium"/>
              <a:buChar char="●"/>
            </a:pPr>
            <a:r>
              <a:rPr lang="en">
                <a:solidFill>
                  <a:srgbClr val="00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Preprocessing and Signal </a:t>
            </a:r>
            <a:r>
              <a:rPr lang="en">
                <a:solidFill>
                  <a:srgbClr val="00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Enhancement</a:t>
            </a:r>
            <a:endParaRPr>
              <a:solidFill>
                <a:srgbClr val="00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sh Medium"/>
              <a:buChar char="●"/>
            </a:pPr>
            <a:r>
              <a:rPr lang="en">
                <a:solidFill>
                  <a:srgbClr val="00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Feature Extraction/Selection</a:t>
            </a:r>
            <a:endParaRPr>
              <a:solidFill>
                <a:srgbClr val="00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sh Medium"/>
              <a:buChar char="●"/>
            </a:pPr>
            <a:r>
              <a:rPr lang="en">
                <a:solidFill>
                  <a:srgbClr val="00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Machine Learning (Classification)</a:t>
            </a:r>
            <a:endParaRPr>
              <a:solidFill>
                <a:srgbClr val="00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sh Medium"/>
              <a:buChar char="●"/>
            </a:pPr>
            <a:r>
              <a:rPr lang="en">
                <a:solidFill>
                  <a:srgbClr val="00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Application</a:t>
            </a:r>
            <a:endParaRPr>
              <a:solidFill>
                <a:srgbClr val="00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sh Medium"/>
              <a:buChar char="●"/>
            </a:pPr>
            <a:r>
              <a:rPr lang="en">
                <a:solidFill>
                  <a:srgbClr val="00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BioFeedback</a:t>
            </a:r>
            <a:endParaRPr>
              <a:solidFill>
                <a:srgbClr val="00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 txBox="1"/>
          <p:nvPr>
            <p:ph idx="4" type="subTitle"/>
          </p:nvPr>
        </p:nvSpPr>
        <p:spPr>
          <a:xfrm>
            <a:off x="720025" y="1135225"/>
            <a:ext cx="77040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00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According to the problem that handicapped people previously explained, We will develop a Brain Computer Interface, control system.</a:t>
            </a:r>
            <a:endParaRPr b="0"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pic>
        <p:nvPicPr>
          <p:cNvPr id="348" name="Google Shape;348;p30" title="3302dbfe-bc41-4779-92f4-8c71e25d09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200" y="1695825"/>
            <a:ext cx="3826874" cy="2907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0"/>
          <p:cNvCxnSpPr/>
          <p:nvPr/>
        </p:nvCxnSpPr>
        <p:spPr>
          <a:xfrm flipH="1">
            <a:off x="5732150" y="2838025"/>
            <a:ext cx="1037100" cy="46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Anatomy</a:t>
            </a:r>
            <a:endParaRPr/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63" y="1017725"/>
            <a:ext cx="6931076" cy="369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"/>
          <p:cNvSpPr txBox="1"/>
          <p:nvPr>
            <p:ph idx="4" type="subTitle"/>
          </p:nvPr>
        </p:nvSpPr>
        <p:spPr>
          <a:xfrm>
            <a:off x="720000" y="1241275"/>
            <a:ext cx="777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Figure 2: (A) Unicorn Hybrid Black system, (B) electrode positions for the P300 BCI interface</a:t>
            </a:r>
            <a:endParaRPr sz="1400"/>
          </a:p>
        </p:txBody>
      </p:sp>
      <p:pic>
        <p:nvPicPr>
          <p:cNvPr id="364" name="Google Shape;364;p32" title="B-Alert-x24-eeg-brain-si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00" y="1843200"/>
            <a:ext cx="2636899" cy="299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 title="Unicorn.PNG"/>
          <p:cNvPicPr preferRelativeResize="0"/>
          <p:nvPr/>
        </p:nvPicPr>
        <p:blipFill rotWithShape="1">
          <a:blip r:embed="rId4">
            <a:alphaModFix/>
          </a:blip>
          <a:srcRect b="0" l="45884" r="0" t="13897"/>
          <a:stretch/>
        </p:blipFill>
        <p:spPr>
          <a:xfrm>
            <a:off x="5299475" y="2037525"/>
            <a:ext cx="2848237" cy="25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Bachelor Thesis by Slidesgo">
  <a:themeElements>
    <a:clrScheme name="Simple Light">
      <a:dk1>
        <a:srgbClr val="5C5C5F"/>
      </a:dk1>
      <a:lt1>
        <a:srgbClr val="D8CEC9"/>
      </a:lt1>
      <a:dk2>
        <a:srgbClr val="927C71"/>
      </a:dk2>
      <a:lt2>
        <a:srgbClr val="FAFAFA"/>
      </a:lt2>
      <a:accent1>
        <a:srgbClr val="C99A7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